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9" r:id="rId3"/>
    <p:sldId id="286" r:id="rId4"/>
    <p:sldId id="283" r:id="rId5"/>
    <p:sldId id="260" r:id="rId6"/>
    <p:sldId id="262" r:id="rId7"/>
    <p:sldId id="263" r:id="rId8"/>
    <p:sldId id="264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1F2"/>
    <a:srgbClr val="FF2D2D"/>
    <a:srgbClr val="DE0000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4660"/>
  </p:normalViewPr>
  <p:slideViewPr>
    <p:cSldViewPr snapToGrid="0">
      <p:cViewPr>
        <p:scale>
          <a:sx n="78" d="100"/>
          <a:sy n="7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1D87CB-1B22-2CE0-EEDE-F7B8A570D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BC80B11-A08E-474E-E8A4-86D8028C9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9629A2-0E8E-C6EA-A576-3EE5F751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00561A-C906-A132-B086-DABECE58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1C44A-EF8C-3685-B18A-4C1EAAD0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71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C75F23-81FF-9516-5E6C-845B19E5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9D8BF4F-3406-9969-5601-185320DB1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F175DC-9F91-CE7A-E99B-9F39A809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08877B-18AD-439F-E44E-11BCAD21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483BDB-FA3F-AEFA-A2E9-7DAA3EDD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4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D511076-EED9-45D1-FE0B-CE6CCDFA4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E335079-DBAB-1A8A-59BB-DE8C3A42C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D859EB-B234-6D22-E8C2-03D46ED0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542594-2275-EC79-70EF-61AEFFC8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AD6EB7-DC13-FC86-621D-EA14770A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54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D36D07-942B-75F9-552F-A92DF1D3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E0377D-8F4A-7BD7-B1B9-55AD7AE29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FEACA4-24BD-5DE6-F4A7-5EB0D8545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6F9BB6-CE25-4491-DBFC-684468F9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809EDB-6136-77B5-0593-A10ABC80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057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BD19E-2A20-0DC4-67A4-843C196F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1C7BCE-7ED0-E6A9-2209-50B2F9F83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D1609E-B2A6-E7AE-F566-65F7FD73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68DC5C-C7BC-AFAF-505A-D446FFD6E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B746E6-FB77-F26A-A688-E98C4654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076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8B2D58-9541-6A6E-4ECE-226CFB26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C429C5-2F36-777F-3E2A-A4FFEF42E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F9CA23-FBC8-ECC5-00B6-C957328EF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C1995A5-7709-3DAA-C073-275ED8A3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96437C-78B9-8A24-B24F-9B20AEF8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87E56EF-AAA1-425F-6783-AC885ED6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22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99A069-3A5E-867F-8295-69AD0BA0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A3AAEB-F9A4-90ED-C14A-DE7F92288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DB1DDDC-B4BC-AF02-4340-066B0770B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A2246EE-0A5B-C4A3-03EB-235047DB3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0F5B000-257E-DC61-8644-0A70DCE4E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3C6C8EC-A6F5-4353-3820-94ECA5FF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75D8600-BA38-D23E-D1BE-FB1C72DA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DD226B3-1FED-ED0D-C694-FE77B8AA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294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4564FC-B1DF-82DC-2C10-D77E54D7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4B4E865-D0C2-32D4-B3E6-C1F6B60E3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F699E9D-F7B4-32DD-F24F-2A486821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1D7C2B-B5DF-1701-41B8-AD9781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581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140F77-4949-CF95-6ACE-A3A6E3E1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4E85D17-FF58-9CD8-4E0E-DA7DC3E6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ACB130-7141-9A96-E741-2F754B9E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02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CB51FE-2948-D139-36F8-B6D5FAE7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87ADB2-486B-19D6-5C69-B7584E10F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371AF90-FDAB-516D-F76E-086F3EC49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E439E6D-59FA-5BA6-0645-FC049BA7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EFCC44-416D-6631-6B1C-0C9C6B38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5CD80B-4C98-6A72-6EA8-FBA49334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173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C32DD3-4A4E-2F27-F472-55B77F2E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53F117D-3CE6-2C2B-61B5-1A999C5D3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2E50F8-4E38-945E-2660-3EAE4558A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07B7A4-7DD8-5437-3BE5-4DF2EE97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D542D4-0EB1-D000-106A-F0C9E675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E4361B-0B9F-8994-C8CB-72F46DFD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100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194550F-C088-233E-7860-AE010F26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E69854-FA56-8500-8289-BB5E3D861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DA5C43-F972-FC1A-DF13-A72252682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11EC07-5B2F-4AC5-A66D-AE8BFFBAE19E}" type="datetimeFigureOut">
              <a:rPr lang="it-IT" smtClean="0"/>
              <a:t>17/03/2024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926B5-8519-2F91-F257-FF8869C8EA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28527D-0AE3-04D4-E200-9B50794DC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952BDC-693F-404E-99B7-C6FF5376C84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52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.svg"/><Relationship Id="rId7" Type="http://schemas.openxmlformats.org/officeDocument/2006/relationships/image" Target="../media/image1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0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keball Pokemon Poke Ball Nintendo Minimalist HD Phone, 47% OFF">
            <a:extLst>
              <a:ext uri="{FF2B5EF4-FFF2-40B4-BE49-F238E27FC236}">
                <a16:creationId xmlns:a16="http://schemas.microsoft.com/office/drawing/2014/main" id="{173F620D-409E-0B5B-F138-DC802793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2454B073-98A2-83DF-CEBB-461549E5B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52" y="3289985"/>
            <a:ext cx="2863188" cy="28631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1402B25-EA92-68D8-B227-6A6ABE94E6FC}"/>
              </a:ext>
            </a:extLst>
          </p:cNvPr>
          <p:cNvSpPr txBox="1"/>
          <p:nvPr/>
        </p:nvSpPr>
        <p:spPr>
          <a:xfrm>
            <a:off x="8820938" y="5860787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</p:spTree>
    <p:extLst>
      <p:ext uri="{BB962C8B-B14F-4D97-AF65-F5344CB8AC3E}">
        <p14:creationId xmlns:p14="http://schemas.microsoft.com/office/powerpoint/2010/main" val="308836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373415" y="2395330"/>
            <a:ext cx="527280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Specifica dell’ambiente: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</a:rPr>
              <a:t>Singolo agente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</a:rPr>
              <a:t>Completamente osservabile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</a:rPr>
              <a:t>Stocastico e simil black box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</a:rPr>
              <a:t>Sequenziale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</a:rPr>
              <a:t>Statico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</a:rPr>
              <a:t>Discreto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46ACA0-6A1C-2B43-1F92-1FA16E82907F}"/>
              </a:ext>
            </a:extLst>
          </p:cNvPr>
          <p:cNvSpPr txBox="1"/>
          <p:nvPr/>
        </p:nvSpPr>
        <p:spPr>
          <a:xfrm>
            <a:off x="8157598" y="2761032"/>
            <a:ext cx="2762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OCR A Extended" panose="02010509020102010303" pitchFamily="50" charset="0"/>
              </a:rPr>
              <a:t>Specifica Ambiente</a:t>
            </a:r>
          </a:p>
        </p:txBody>
      </p:sp>
      <p:pic>
        <p:nvPicPr>
          <p:cNvPr id="2" name="Immagine 1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EC293C45-30B3-73AE-C74A-343195375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14" y="1735630"/>
            <a:ext cx="1070163" cy="10701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CDDEEF-3FA5-B36C-6304-F7DC51DFCE99}"/>
              </a:ext>
            </a:extLst>
          </p:cNvPr>
          <p:cNvSpPr txBox="1"/>
          <p:nvPr/>
        </p:nvSpPr>
        <p:spPr>
          <a:xfrm>
            <a:off x="8633446" y="1960333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</p:spTree>
    <p:extLst>
      <p:ext uri="{BB962C8B-B14F-4D97-AF65-F5344CB8AC3E}">
        <p14:creationId xmlns:p14="http://schemas.microsoft.com/office/powerpoint/2010/main" val="420009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373414" y="2564293"/>
            <a:ext cx="84624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Usare il </a:t>
            </a:r>
            <a:r>
              <a:rPr lang="it-IT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Reinforcement</a:t>
            </a: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Learning</a:t>
            </a:r>
            <a:b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nella sua variante del Q-Learning,</a:t>
            </a:r>
            <a:b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perché?</a:t>
            </a:r>
            <a:endParaRPr lang="it-IT" dirty="0"/>
          </a:p>
          <a:p>
            <a:r>
              <a:rPr lang="it-IT" sz="2400" kern="0" dirty="0">
                <a:latin typeface="Abadi" panose="020B0604020104020204" pitchFamily="34" charset="0"/>
                <a:ea typeface="Times New Roman" panose="02020603050405020304" pitchFamily="18" charset="0"/>
              </a:rPr>
              <a:t>Pe</a:t>
            </a:r>
            <a: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rchè permette all’AI di imparare strategie possibili,</a:t>
            </a:r>
            <a:b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</a:br>
            <a: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esplorarle e migliorarle, e non solo di dare quella che,</a:t>
            </a:r>
            <a:b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</a:br>
            <a: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dopo una sola computazione, sembra essere quella migliore.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46ACA0-6A1C-2B43-1F92-1FA16E82907F}"/>
              </a:ext>
            </a:extLst>
          </p:cNvPr>
          <p:cNvSpPr txBox="1"/>
          <p:nvPr/>
        </p:nvSpPr>
        <p:spPr>
          <a:xfrm>
            <a:off x="8157598" y="2949875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OCR A Extended" panose="02010509020102010303" pitchFamily="50" charset="0"/>
              </a:rPr>
              <a:t>Q-Learning</a:t>
            </a:r>
          </a:p>
        </p:txBody>
      </p:sp>
      <p:pic>
        <p:nvPicPr>
          <p:cNvPr id="2" name="Immagine 1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EC293C45-30B3-73AE-C74A-343195375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14" y="1735630"/>
            <a:ext cx="1070163" cy="10701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CDDEEF-3FA5-B36C-6304-F7DC51DFCE99}"/>
              </a:ext>
            </a:extLst>
          </p:cNvPr>
          <p:cNvSpPr txBox="1"/>
          <p:nvPr/>
        </p:nvSpPr>
        <p:spPr>
          <a:xfrm>
            <a:off x="8633446" y="1960333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8BEA7E3-ED16-ABD6-EFE3-E763B82CB927}"/>
              </a:ext>
            </a:extLst>
          </p:cNvPr>
          <p:cNvSpPr txBox="1"/>
          <p:nvPr/>
        </p:nvSpPr>
        <p:spPr>
          <a:xfrm>
            <a:off x="373414" y="5158800"/>
            <a:ext cx="11212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kern="0" dirty="0">
                <a:latin typeface="Abadi" panose="020B0604020104020204" pitchFamily="34" charset="0"/>
              </a:rPr>
              <a:t>U</a:t>
            </a:r>
            <a: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sare un approccio basato sull’apprendimento e sullo sviluppo di strategie adattive, interagendo direttamente con l’ambiente stesso, risulta essere l’approccio migliore.</a:t>
            </a:r>
            <a:endParaRPr lang="it-IT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05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373414" y="2564293"/>
            <a:ext cx="84624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Cos’è il </a:t>
            </a:r>
            <a:r>
              <a:rPr lang="it-IT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Reinforcement</a:t>
            </a: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Learning?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È un paradigma nell'ambito dell'apprendimento 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automatico in cui un agente impara a compiere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azioni ottimali per raggiungere determinati obiettivi interagendo direttamente con un ambiente.</a:t>
            </a:r>
            <a:endParaRPr lang="it-IT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" name="Immagine 1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EC293C45-30B3-73AE-C74A-343195375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14" y="1735630"/>
            <a:ext cx="1070163" cy="10701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CDDEEF-3FA5-B36C-6304-F7DC51DFCE99}"/>
              </a:ext>
            </a:extLst>
          </p:cNvPr>
          <p:cNvSpPr txBox="1"/>
          <p:nvPr/>
        </p:nvSpPr>
        <p:spPr>
          <a:xfrm>
            <a:off x="8633446" y="1960333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51DB41-D6C5-D0C3-31DE-6A66B2E0FA78}"/>
              </a:ext>
            </a:extLst>
          </p:cNvPr>
          <p:cNvSpPr txBox="1"/>
          <p:nvPr/>
        </p:nvSpPr>
        <p:spPr>
          <a:xfrm>
            <a:off x="8157598" y="2949875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OCR A Extended" panose="02010509020102010303" pitchFamily="50" charset="0"/>
              </a:rPr>
              <a:t>Q-Learning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76D690-9200-3235-F40B-60452BCE52A9}"/>
              </a:ext>
            </a:extLst>
          </p:cNvPr>
          <p:cNvSpPr txBox="1"/>
          <p:nvPr/>
        </p:nvSpPr>
        <p:spPr>
          <a:xfrm>
            <a:off x="373414" y="4742148"/>
            <a:ext cx="111957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Cos’è il Q–Learning?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È una variante del RL che mira a trovare la migliore azione per lo stato corrente, basandosi su una funzione </a:t>
            </a:r>
            <a:r>
              <a:rPr lang="it-IT" sz="2400" i="1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Q</a:t>
            </a:r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, che associa ad ogni coppia stato-azione un valore indice di qualità della mossa in quel determinato stato.</a:t>
            </a:r>
          </a:p>
        </p:txBody>
      </p:sp>
    </p:spTree>
    <p:extLst>
      <p:ext uri="{BB962C8B-B14F-4D97-AF65-F5344CB8AC3E}">
        <p14:creationId xmlns:p14="http://schemas.microsoft.com/office/powerpoint/2010/main" val="64326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0DE2D71-7341-E7A2-EA51-AD89C5276B63}"/>
                  </a:ext>
                </a:extLst>
              </p:cNvPr>
              <p:cNvSpPr txBox="1"/>
              <p:nvPr/>
            </p:nvSpPr>
            <p:spPr>
              <a:xfrm>
                <a:off x="373414" y="2564293"/>
                <a:ext cx="11810204" cy="4159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7000"/>
                  </a:lnSpc>
                </a:pPr>
                <a:r>
                  <a:rPr lang="it-IT" sz="2800" kern="0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Come agisce il q-learning?</a:t>
                </a:r>
                <a:endParaRPr lang="it-IT" sz="2400" kern="0" dirty="0">
                  <a:latin typeface="Abadi" panose="020B0604020104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Crea una matrice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kern="0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2000" i="1" kern="0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it-IT" sz="2000" b="0" i="1" kern="0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(composta da tutti zero).</a:t>
                </a:r>
                <a:endParaRPr lang="it-IT" sz="2000" kern="100" dirty="0">
                  <a:latin typeface="Abadi" panose="020B0604020104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Sceglie uno stato casuale dallo spazio degli stati in caso</a:t>
                </a:r>
                <a:b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 apprendimento batch, oppure usa lo stato corrente</a:t>
                </a:r>
                <a:b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passato al modello in caso di apprendimento online.</a:t>
                </a:r>
                <a:endParaRPr lang="it-IT" sz="2000" kern="100" dirty="0">
                  <a:latin typeface="Abadi" panose="020B0604020104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Sceglie un’azione casuale tra quelle disponibili nell’ambiente.</a:t>
                </a:r>
                <a:endParaRPr lang="it-IT" sz="2000" kern="100" dirty="0">
                  <a:latin typeface="Abadi" panose="020B0604020104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Esegue l’azione, osserva l’evoluzione dell’ambiente in base ad essa e ne calcola il </a:t>
                </a:r>
                <a:r>
                  <a:rPr lang="it-IT" sz="2000" kern="0" dirty="0" err="1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reward</a:t>
                </a:r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associato.</a:t>
                </a:r>
                <a:endParaRPr lang="it-IT" sz="2000" kern="100" dirty="0">
                  <a:latin typeface="Abadi" panose="020B0604020104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Normalizza il valore usando la formula tipica del q-learning:</a:t>
                </a:r>
                <a:b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it-IT" sz="2000" i="1" kern="0" dirty="0" err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2000" i="1" kern="0" dirty="0" err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sz="2000" i="1" kern="0" dirty="0" err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)←(1−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)⋅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it-IT" sz="2000" i="1" kern="0" dirty="0" err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2000" i="1" kern="0" dirty="0" err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it-IT" sz="2000" i="1" kern="0" dirty="0" err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it-IT" sz="2000" i="1" kern="0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2000" i="1" kern="0" dirty="0" err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it-IT" sz="2000" i="1" kern="0" dirty="0" err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it-IT" sz="2000" i="1" kern="0" dirty="0" err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it-IT" sz="2000" i="1" kern="0" dirty="0" err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it-IT" sz="2000" b="0" i="1" kern="0" dirty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2000" i="0" kern="0" dirty="0" err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sSup>
                              <m:sSupPr>
                                <m:ctrlPr>
                                  <a:rPr lang="it-IT" sz="2000" i="1" kern="0" dirty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000" i="1" kern="0" dirty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it-IT" sz="2000" i="1" kern="0" dirty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it-IT" sz="2000" i="1" kern="0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​</m:t>
                            </m:r>
                            <m:r>
                              <a:rPr lang="it-IT" sz="2000" i="1" kern="0" dirty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it-IT" sz="2000" i="1" kern="0" dirty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it-IT" sz="2000" i="1" kern="0" dirty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i="1" kern="0" dirty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it-IT" sz="2000" i="1" kern="0" dirty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it-IT" sz="2000" i="1" kern="0" dirty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it-IT" sz="2000" i="1" kern="0" dirty="0" err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i="1" kern="0" dirty="0" err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it-IT" sz="2000" i="1" kern="0" dirty="0" err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it-IT" sz="2000" kern="100" dirty="0">
                  <a:latin typeface="Abadi" panose="020B0604020104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107000"/>
                  </a:lnSpc>
                  <a:buFont typeface="+mj-lt"/>
                  <a:buAutoNum type="arabicPeriod"/>
                </a:pPr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Inserisce il </a:t>
                </a:r>
                <a:r>
                  <a:rPr lang="it-IT" sz="2000" kern="0" dirty="0" err="1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reward</a:t>
                </a:r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nella matrice </a:t>
                </a:r>
                <a14:m>
                  <m:oMath xmlns:m="http://schemas.openxmlformats.org/officeDocument/2006/math"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composta da </a:t>
                </a:r>
                <a14:m>
                  <m:oMath xmlns:m="http://schemas.openxmlformats.org/officeDocument/2006/math"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righe ed </a:t>
                </a:r>
                <a14:m>
                  <m:oMath xmlns:m="http://schemas.openxmlformats.org/officeDocument/2006/math"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colonne, nella posizione </a:t>
                </a:r>
                <a14:m>
                  <m:oMath xmlns:m="http://schemas.openxmlformats.org/officeDocument/2006/math"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][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dove sulle righe vengono rappresentati gli stati e sulle colonne vengono rappresentate le azioni e </a:t>
                </a:r>
                <a14:m>
                  <m:oMath xmlns:m="http://schemas.openxmlformats.org/officeDocument/2006/math"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rappresenta la </a:t>
                </a:r>
                <a14:m>
                  <m:oMath xmlns:m="http://schemas.openxmlformats.org/officeDocument/2006/math"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-esima riga e la </a:t>
                </a:r>
                <a14:m>
                  <m:oMath xmlns:m="http://schemas.openxmlformats.org/officeDocument/2006/math"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rappresenta la </a:t>
                </a:r>
                <a14:m>
                  <m:oMath xmlns:m="http://schemas.openxmlformats.org/officeDocument/2006/math">
                    <m:r>
                      <a:rPr lang="it-IT" sz="2000" i="1" kern="0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it-IT" sz="2000" kern="0" dirty="0">
                    <a:effectLst/>
                    <a:latin typeface="Abadi" panose="020B0604020104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-esima colonna.</a:t>
                </a:r>
                <a:endParaRPr lang="it-IT" sz="2000" kern="100" dirty="0">
                  <a:effectLst/>
                  <a:latin typeface="Abadi" panose="020B0604020104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0DE2D71-7341-E7A2-EA51-AD89C527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14" y="2564293"/>
                <a:ext cx="11810204" cy="4159793"/>
              </a:xfrm>
              <a:prstGeom prst="rect">
                <a:avLst/>
              </a:prstGeom>
              <a:blipFill>
                <a:blip r:embed="rId5"/>
                <a:stretch>
                  <a:fillRect l="-1032" t="-1613" b="-17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EC293C45-30B3-73AE-C74A-343195375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14" y="1735630"/>
            <a:ext cx="1070163" cy="10701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CDDEEF-3FA5-B36C-6304-F7DC51DFCE99}"/>
              </a:ext>
            </a:extLst>
          </p:cNvPr>
          <p:cNvSpPr txBox="1"/>
          <p:nvPr/>
        </p:nvSpPr>
        <p:spPr>
          <a:xfrm>
            <a:off x="8633446" y="1960333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51DB41-D6C5-D0C3-31DE-6A66B2E0FA78}"/>
              </a:ext>
            </a:extLst>
          </p:cNvPr>
          <p:cNvSpPr txBox="1"/>
          <p:nvPr/>
        </p:nvSpPr>
        <p:spPr>
          <a:xfrm>
            <a:off x="8157598" y="2949875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OCR A Extended" panose="02010509020102010303" pitchFamily="50" charset="0"/>
              </a:rPr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23925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373414" y="2564293"/>
            <a:ext cx="84624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Come funziona il </a:t>
            </a:r>
            <a:r>
              <a:rPr lang="it-IT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reward</a:t>
            </a: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in </a:t>
            </a:r>
            <a:r>
              <a:rPr lang="it-IT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Cydon</a:t>
            </a: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-IA?</a:t>
            </a:r>
            <a:endParaRPr lang="it-IT" sz="2400" dirty="0">
              <a:latin typeface="Abadi" panose="020B0604020104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Il </a:t>
            </a:r>
            <a:r>
              <a:rPr lang="it-IT" sz="2400" dirty="0" err="1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reward</a:t>
            </a:r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di </a:t>
            </a:r>
            <a:r>
              <a:rPr lang="it-IT" sz="2400" dirty="0" err="1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Cydon</a:t>
            </a:r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-IA è deciso in funzione del delta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del turno e in base all’azione associata.</a:t>
            </a:r>
          </a:p>
        </p:txBody>
      </p:sp>
      <p:pic>
        <p:nvPicPr>
          <p:cNvPr id="2" name="Immagine 1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EC293C45-30B3-73AE-C74A-343195375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14" y="1735630"/>
            <a:ext cx="1070163" cy="10701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CDDEEF-3FA5-B36C-6304-F7DC51DFCE99}"/>
              </a:ext>
            </a:extLst>
          </p:cNvPr>
          <p:cNvSpPr txBox="1"/>
          <p:nvPr/>
        </p:nvSpPr>
        <p:spPr>
          <a:xfrm>
            <a:off x="8633446" y="1960333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51DB41-D6C5-D0C3-31DE-6A66B2E0FA78}"/>
              </a:ext>
            </a:extLst>
          </p:cNvPr>
          <p:cNvSpPr txBox="1"/>
          <p:nvPr/>
        </p:nvSpPr>
        <p:spPr>
          <a:xfrm>
            <a:off x="8157598" y="2949875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Reward</a:t>
            </a:r>
            <a:endParaRPr lang="it-IT" sz="3200" b="1" dirty="0">
              <a:latin typeface="OCR A Extended" panose="02010509020102010303" pitchFamily="50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7F7A962-A4B7-49B2-097B-40B81ADA2DE3}"/>
              </a:ext>
            </a:extLst>
          </p:cNvPr>
          <p:cNvSpPr txBox="1"/>
          <p:nvPr/>
        </p:nvSpPr>
        <p:spPr>
          <a:xfrm>
            <a:off x="345049" y="4306840"/>
            <a:ext cx="81076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Al turno stesso, quindi la valutazione parte dal delta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e in base ad esso e all’azione si assegna un valore possibile tra 1, -1, 100.</a:t>
            </a:r>
          </a:p>
        </p:txBody>
      </p:sp>
    </p:spTree>
    <p:extLst>
      <p:ext uri="{BB962C8B-B14F-4D97-AF65-F5344CB8AC3E}">
        <p14:creationId xmlns:p14="http://schemas.microsoft.com/office/powerpoint/2010/main" val="57159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373414" y="2458786"/>
            <a:ext cx="871131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Calcolo del delta relativo al turno</a:t>
            </a:r>
          </a:p>
          <a:p>
            <a:r>
              <a:rPr lang="it-IT" b="0" i="0" dirty="0">
                <a:effectLst/>
                <a:latin typeface="Abadi" panose="020B0604020104020204" pitchFamily="34" charset="0"/>
              </a:rPr>
              <a:t>Per definire se un turno risulta vantaggioso per il Pok</a:t>
            </a:r>
            <a:r>
              <a:rPr lang="it-IT" dirty="0">
                <a:latin typeface="Abadi" panose="020B0604020104020204" pitchFamily="34" charset="0"/>
              </a:rPr>
              <a:t>é</a:t>
            </a:r>
            <a:r>
              <a:rPr lang="it-IT" b="0" i="0" dirty="0">
                <a:effectLst/>
                <a:latin typeface="Abadi" panose="020B0604020104020204" pitchFamily="34" charset="0"/>
              </a:rPr>
              <a:t>mon attuale,</a:t>
            </a:r>
          </a:p>
          <a:p>
            <a:r>
              <a:rPr lang="it-IT" b="0" i="0" dirty="0">
                <a:effectLst/>
                <a:latin typeface="Abadi" panose="020B0604020104020204" pitchFamily="34" charset="0"/>
              </a:rPr>
              <a:t>viene usata una funzione euristica che valuta la situazione attuale</a:t>
            </a:r>
          </a:p>
          <a:p>
            <a:r>
              <a:rPr lang="it-IT" b="0" i="0" dirty="0">
                <a:effectLst/>
                <a:latin typeface="Abadi" panose="020B0604020104020204" pitchFamily="34" charset="0"/>
              </a:rPr>
              <a:t>tramite una formula basata sui danni inflitti da noi </a:t>
            </a:r>
          </a:p>
          <a:p>
            <a:r>
              <a:rPr lang="it-IT" b="0" i="0" dirty="0">
                <a:effectLst/>
                <a:latin typeface="Abadi" panose="020B0604020104020204" pitchFamily="34" charset="0"/>
              </a:rPr>
              <a:t>e dal Pok</a:t>
            </a:r>
            <a:r>
              <a:rPr lang="it-IT" dirty="0">
                <a:latin typeface="Abadi" panose="020B0604020104020204" pitchFamily="34" charset="0"/>
              </a:rPr>
              <a:t>é</a:t>
            </a:r>
            <a:r>
              <a:rPr lang="it-IT" b="0" i="0" dirty="0">
                <a:effectLst/>
                <a:latin typeface="Abadi" panose="020B0604020104020204" pitchFamily="34" charset="0"/>
              </a:rPr>
              <a:t>mon avversario, valutando se in quel turno il delta indica</a:t>
            </a:r>
          </a:p>
          <a:p>
            <a:r>
              <a:rPr lang="it-IT" b="0" i="0" dirty="0">
                <a:effectLst/>
                <a:latin typeface="Abadi" panose="020B0604020104020204" pitchFamily="34" charset="0"/>
              </a:rPr>
              <a:t>un ambiente favorevole o meno per il Pokémon attualmente in campo</a:t>
            </a:r>
            <a:r>
              <a:rPr lang="it-IT" dirty="0">
                <a:latin typeface="Abadi" panose="020B0604020104020204" pitchFamily="34" charset="0"/>
              </a:rPr>
              <a:t>.</a:t>
            </a:r>
          </a:p>
          <a:p>
            <a:r>
              <a:rPr lang="it-IT" b="0" i="0" dirty="0">
                <a:effectLst/>
                <a:latin typeface="Abadi" panose="020B0604020104020204" pitchFamily="34" charset="0"/>
              </a:rPr>
              <a:t>Il delta viene rappresentato da un booleano.</a:t>
            </a:r>
            <a:endParaRPr lang="it-IT" dirty="0">
              <a:latin typeface="Courier New" panose="02070309020205020404" pitchFamily="49" charset="0"/>
              <a:ea typeface="ADLaM Display" panose="02010000000000000000" pitchFamily="2" charset="0"/>
              <a:cs typeface="Courier New" panose="02070309020205020404" pitchFamily="49" charset="0"/>
            </a:endParaRPr>
          </a:p>
        </p:txBody>
      </p:sp>
      <p:pic>
        <p:nvPicPr>
          <p:cNvPr id="2" name="Immagine 1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EC293C45-30B3-73AE-C74A-343195375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14" y="1735630"/>
            <a:ext cx="1070163" cy="10701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CDDEEF-3FA5-B36C-6304-F7DC51DFCE99}"/>
              </a:ext>
            </a:extLst>
          </p:cNvPr>
          <p:cNvSpPr txBox="1"/>
          <p:nvPr/>
        </p:nvSpPr>
        <p:spPr>
          <a:xfrm>
            <a:off x="8633446" y="1960333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51DB41-D6C5-D0C3-31DE-6A66B2E0FA78}"/>
              </a:ext>
            </a:extLst>
          </p:cNvPr>
          <p:cNvSpPr txBox="1"/>
          <p:nvPr/>
        </p:nvSpPr>
        <p:spPr>
          <a:xfrm>
            <a:off x="8157598" y="2949875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Reward</a:t>
            </a:r>
            <a:endParaRPr lang="it-IT" sz="3200" b="1" dirty="0">
              <a:latin typeface="OCR A Extended" panose="02010509020102010303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4A27049-20D6-D402-D271-F39CE553DF2C}"/>
                  </a:ext>
                </a:extLst>
              </p:cNvPr>
              <p:cNvSpPr txBox="1"/>
              <p:nvPr/>
            </p:nvSpPr>
            <p:spPr>
              <a:xfrm>
                <a:off x="373413" y="4420409"/>
                <a:ext cx="8829201" cy="2091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it-IT" dirty="0">
                  <a:latin typeface="Courier New" panose="02070309020205020404" pitchFamily="49" charset="0"/>
                  <a:ea typeface="ADLaM Display" panose="02010000000000000000" pitchFamily="2" charset="0"/>
                  <a:cs typeface="Courier New" panose="02070309020205020404" pitchFamily="49" charset="0"/>
                </a:endParaRPr>
              </a:p>
              <a:p>
                <a:r>
                  <a:rPr lang="it-IT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damage_dealt_by_me</a:t>
                </a:r>
                <a:r>
                  <a:rPr lang="it-IT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 </a:t>
                </a:r>
                <a:r>
                  <a:rPr lang="it-IT" dirty="0">
                    <a:latin typeface="Courier New" panose="02070309020205020404" pitchFamily="49" charset="0"/>
                    <a:ea typeface="ADLaM Display" panose="02010000000000000000" pitchFamily="2" charset="0"/>
                    <a:cs typeface="Courier New" panose="02070309020205020404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𝑎𝑡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+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𝑠𝑝𝑎𝑡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𝑓𝑖𝑟𝑠𝑡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𝑚𝑜𝑛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𝑡𝑦𝑝𝑒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𝑎𝑑𝑣𝑎𝑛𝑡𝑎𝑔𝑒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 ⋅ 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𝑚𝑦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𝑏𝑢𝑓𝑓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𝑜𝑝𝑝𝑜𝑛𝑒𝑛𝑡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𝑠𝑡𝑎𝑡𝑢𝑠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𝑑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2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h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it-IT" i="1" dirty="0">
                  <a:latin typeface="Courier New" panose="02070309020205020404" pitchFamily="49" charset="0"/>
                  <a:ea typeface="ADLaM Display" panose="02010000000000000000" pitchFamily="2" charset="0"/>
                  <a:cs typeface="Courier New" panose="02070309020205020404" pitchFamily="49" charset="0"/>
                </a:endParaRPr>
              </a:p>
              <a:p>
                <a:endParaRPr lang="it-IT" dirty="0">
                  <a:latin typeface="Courier New" panose="02070309020205020404" pitchFamily="49" charset="0"/>
                  <a:ea typeface="ADLaM Display" panose="02010000000000000000" pitchFamily="2" charset="0"/>
                  <a:cs typeface="Courier New" panose="02070309020205020404" pitchFamily="49" charset="0"/>
                </a:endParaRPr>
              </a:p>
              <a:p>
                <a:r>
                  <a:rPr lang="it-IT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damage_dealt_to_me</a:t>
                </a:r>
                <a:r>
                  <a:rPr lang="it-IT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 </a:t>
                </a:r>
                <a:r>
                  <a:rPr lang="it-IT" dirty="0">
                    <a:latin typeface="Courier New" panose="02070309020205020404" pitchFamily="49" charset="0"/>
                    <a:ea typeface="ADLaM Display" panose="02010000000000000000" pitchFamily="2" charset="0"/>
                    <a:cs typeface="Courier New" panose="02070309020205020404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𝑎𝑡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+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𝑠𝑝𝑎𝑡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ADLaM Display" panose="02010000000000000000" pitchFamily="2" charset="0"/>
                                    <a:cs typeface="Courier New" panose="02070309020205020404" pitchFamily="49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𝑠𝑒𝑐𝑜𝑛𝑑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𝑚𝑜𝑛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𝑡𝑦𝑝𝑒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𝑎𝑑𝑣𝑎𝑛𝑡𝑎𝑔𝑒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 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𝑜𝑝𝑝𝑜𝑛𝑒𝑛𝑡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𝑏𝑢𝑓𝑓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𝑚𝑦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_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𝑠𝑡𝑎𝑡𝑢𝑠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𝑑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⋅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ADLaM Display" panose="02010000000000000000" pitchFamily="2" charset="0"/>
                            <a:cs typeface="Courier New" panose="02070309020205020404" pitchFamily="49" charset="0"/>
                          </a:rPr>
                          <m:t>h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ADLaM Display" panose="02010000000000000000" pitchFamily="2" charset="0"/>
                                <a:cs typeface="Courier New" panose="02070309020205020404" pitchFamily="49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it-IT" dirty="0">
                  <a:latin typeface="Courier New" panose="02070309020205020404" pitchFamily="49" charset="0"/>
                  <a:ea typeface="ADLaM Display" panose="02010000000000000000" pitchFamily="2" charset="0"/>
                  <a:cs typeface="Courier New" panose="02070309020205020404" pitchFamily="49" charset="0"/>
                </a:endParaRPr>
              </a:p>
              <a:p>
                <a:endParaRPr lang="it-IT" dirty="0">
                  <a:latin typeface="Courier New" panose="02070309020205020404" pitchFamily="49" charset="0"/>
                  <a:ea typeface="ADLaM Display" panose="02010000000000000000" pitchFamily="2" charset="0"/>
                  <a:cs typeface="Courier New" panose="02070309020205020404" pitchFamily="49" charset="0"/>
                </a:endParaRPr>
              </a:p>
              <a:p>
                <a:r>
                  <a:rPr lang="it-IT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damage_advantage</a:t>
                </a:r>
                <a:r>
                  <a:rPr lang="it-IT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 </a:t>
                </a:r>
                <a:r>
                  <a:rPr lang="it-IT" dirty="0">
                    <a:latin typeface="Courier New" panose="02070309020205020404" pitchFamily="49" charset="0"/>
                    <a:ea typeface="ADLaM Display" panose="02010000000000000000" pitchFamily="2" charset="0"/>
                    <a:cs typeface="Courier New" panose="02070309020205020404" pitchFamily="49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𝑑𝑎𝑚𝑎𝑔𝑒</m:t>
                    </m:r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_</m:t>
                    </m:r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𝑑𝑒𝑎𝑙𝑡</m:t>
                    </m:r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_</m:t>
                    </m:r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𝑏𝑦</m:t>
                    </m:r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_</m:t>
                    </m:r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𝑚𝑒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≥</m:t>
                    </m:r>
                    <m:r>
                      <a:rPr lang="it-IT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it-IT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𝑑𝑎𝑚𝑎𝑔𝑒</m:t>
                    </m:r>
                    <m:r>
                      <a:rPr lang="it-IT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_</m:t>
                    </m:r>
                    <m:r>
                      <a:rPr lang="it-IT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𝑑𝑒𝑎𝑙𝑡</m:t>
                    </m:r>
                    <m:r>
                      <a:rPr lang="it-IT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_</m:t>
                    </m:r>
                    <m:r>
                      <a:rPr lang="it-IT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𝑡𝑜</m:t>
                    </m:r>
                    <m:r>
                      <a:rPr lang="it-IT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_</m:t>
                    </m:r>
                    <m:r>
                      <a:rPr lang="it-IT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𝑚𝑒</m:t>
                    </m:r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4A27049-20D6-D402-D271-F39CE553D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13" y="4420409"/>
                <a:ext cx="8829201" cy="2091214"/>
              </a:xfrm>
              <a:prstGeom prst="rect">
                <a:avLst/>
              </a:prstGeom>
              <a:blipFill>
                <a:blip r:embed="rId6"/>
                <a:stretch>
                  <a:fillRect l="-552" b="-40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98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373414" y="2282941"/>
            <a:ext cx="87113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Assegnamento del </a:t>
            </a:r>
            <a:r>
              <a:rPr lang="it-IT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reward</a:t>
            </a:r>
            <a:endParaRPr lang="it-IT" dirty="0"/>
          </a:p>
          <a:p>
            <a:r>
              <a:rPr lang="it-IT" sz="2000" kern="0" dirty="0">
                <a:latin typeface="Abadi" panose="020B0604020104020204" pitchFamily="34" charset="0"/>
                <a:ea typeface="Times New Roman" panose="02020603050405020304" pitchFamily="18" charset="0"/>
              </a:rPr>
              <a:t>S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e osserviamo il suggerimento di una mossa aggressiva,</a:t>
            </a:r>
          </a:p>
          <a:p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allora il modello prima di valutare il </a:t>
            </a:r>
            <a:r>
              <a:rPr lang="it-IT" sz="2000" kern="0" dirty="0" err="1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reward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 stesso andrà</a:t>
            </a:r>
          </a:p>
          <a:p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a valutare se il delta risulta positivo.</a:t>
            </a:r>
          </a:p>
          <a:p>
            <a:r>
              <a:rPr lang="it-IT" sz="2000" kern="0" dirty="0">
                <a:latin typeface="Abadi" panose="020B0604020104020204" pitchFamily="34" charset="0"/>
                <a:ea typeface="Times New Roman" panose="02020603050405020304" pitchFamily="18" charset="0"/>
              </a:rPr>
              <a:t>S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e osserviamo il suggerimento di una mossa difensiva,</a:t>
            </a:r>
          </a:p>
          <a:p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si andrà a valutare il delta come negativo.</a:t>
            </a:r>
          </a:p>
        </p:txBody>
      </p:sp>
      <p:pic>
        <p:nvPicPr>
          <p:cNvPr id="2" name="Immagine 1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EC293C45-30B3-73AE-C74A-343195375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14" y="1735630"/>
            <a:ext cx="1070163" cy="10701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CDDEEF-3FA5-B36C-6304-F7DC51DFCE99}"/>
              </a:ext>
            </a:extLst>
          </p:cNvPr>
          <p:cNvSpPr txBox="1"/>
          <p:nvPr/>
        </p:nvSpPr>
        <p:spPr>
          <a:xfrm>
            <a:off x="8633446" y="1960333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51DB41-D6C5-D0C3-31DE-6A66B2E0FA78}"/>
              </a:ext>
            </a:extLst>
          </p:cNvPr>
          <p:cNvSpPr txBox="1"/>
          <p:nvPr/>
        </p:nvSpPr>
        <p:spPr>
          <a:xfrm>
            <a:off x="7772401" y="2755504"/>
            <a:ext cx="3533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Reward</a:t>
            </a:r>
            <a:r>
              <a:rPr lang="it-IT" sz="3200" b="1" dirty="0">
                <a:latin typeface="OCR A Extended" panose="02010509020102010303" pitchFamily="50" charset="0"/>
              </a:rPr>
              <a:t> &amp;</a:t>
            </a:r>
            <a:br>
              <a:rPr lang="it-IT" sz="3200" b="1" dirty="0">
                <a:latin typeface="OCR A Extended" panose="02010509020102010303" pitchFamily="50" charset="0"/>
              </a:rPr>
            </a:br>
            <a:r>
              <a:rPr lang="it-IT" sz="3200" b="1" dirty="0">
                <a:latin typeface="OCR A Extended" panose="02010509020102010303" pitchFamily="50" charset="0"/>
              </a:rPr>
              <a:t>Stato finale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C50425-55E4-5401-2BBE-583F5ED1B2F7}"/>
              </a:ext>
            </a:extLst>
          </p:cNvPr>
          <p:cNvSpPr txBox="1"/>
          <p:nvPr/>
        </p:nvSpPr>
        <p:spPr>
          <a:xfrm>
            <a:off x="373412" y="4331600"/>
            <a:ext cx="10165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Successivamente dev’essere valutata l’azione compiuta,</a:t>
            </a:r>
          </a:p>
          <a:p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dando un valore arbitrario pari 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latin typeface="Abadi" panose="020B0604020104020204" pitchFamily="34" charset="0"/>
                <a:ea typeface="Times New Roman" panose="02020603050405020304" pitchFamily="18" charset="0"/>
              </a:rPr>
              <a:t>1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 nel caso in cui l’azione viene valutata coerente al delta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-1 nel caso di una mossa non coerente al delta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100 nel caso di mossa che porta allo stato finale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D0E5AE-9A45-3D3E-A6CF-BF460F3C3BFB}"/>
              </a:ext>
            </a:extLst>
          </p:cNvPr>
          <p:cNvSpPr txBox="1"/>
          <p:nvPr/>
        </p:nvSpPr>
        <p:spPr>
          <a:xfrm>
            <a:off x="8034961" y="5339290"/>
            <a:ext cx="3783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2400" kern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Qual è lo stato finale?</a:t>
            </a:r>
          </a:p>
          <a:p>
            <a:pPr algn="r"/>
            <a:r>
              <a:rPr lang="it-IT" sz="1800" kern="0" dirty="0">
                <a:latin typeface="Abadi" panose="020B0604020104020204" pitchFamily="34" charset="0"/>
                <a:ea typeface="Times New Roman" panose="02020603050405020304" pitchFamily="18" charset="0"/>
              </a:rPr>
              <a:t>Lo stato in cui il Pokémon avversario raggiunge 0</a:t>
            </a:r>
            <a:r>
              <a:rPr lang="it-IT" kern="0" dirty="0">
                <a:latin typeface="Abadi" panose="020B0604020104020204" pitchFamily="34" charset="0"/>
                <a:ea typeface="Times New Roman" panose="02020603050405020304" pitchFamily="18" charset="0"/>
              </a:rPr>
              <a:t> HP.</a:t>
            </a:r>
            <a:endParaRPr lang="it-IT" sz="1800" b="0" i="0" dirty="0">
              <a:effectLst/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26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  <p:bldP spid="12" grpId="0"/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0DE2D71-7341-E7A2-EA51-AD89C5276B63}"/>
                  </a:ext>
                </a:extLst>
              </p:cNvPr>
              <p:cNvSpPr txBox="1"/>
              <p:nvPr/>
            </p:nvSpPr>
            <p:spPr>
              <a:xfrm>
                <a:off x="255560" y="1887586"/>
                <a:ext cx="7152800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fontAlgn="base"/>
                <a:r>
                  <a:rPr lang="it-IT" sz="2800" b="0" i="0" dirty="0">
                    <a:solidFill>
                      <a:srgbClr val="000000"/>
                    </a:solidFill>
                    <a:effectLst/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Come avviene la computazione del valore migliore?</a:t>
                </a:r>
              </a:p>
              <a:p>
                <a:pPr algn="l" fontAlgn="base"/>
                <a:r>
                  <a:rPr lang="it-IT" sz="2400" b="0" i="0" dirty="0">
                    <a:solidFill>
                      <a:srgbClr val="000000"/>
                    </a:solidFill>
                    <a:effectLst/>
                    <a:latin typeface="Abadi" panose="020B0604020104020204" pitchFamily="34" charset="0"/>
                  </a:rPr>
                  <a:t>Il risultato finale sarà dato dal massimo valore che</a:t>
                </a:r>
              </a:p>
              <a:p>
                <a:pPr algn="l" fontAlgn="base"/>
                <a:r>
                  <a:rPr lang="it-IT" sz="2400" b="0" i="0" dirty="0">
                    <a:solidFill>
                      <a:srgbClr val="000000"/>
                    </a:solidFill>
                    <a:effectLst/>
                    <a:latin typeface="Abadi" panose="020B0604020104020204" pitchFamily="34" charset="0"/>
                  </a:rPr>
                  <a:t>la funzione </a:t>
                </a:r>
                <a14:m>
                  <m:oMath xmlns:m="http://schemas.openxmlformats.org/officeDocument/2006/math">
                    <m:r>
                      <a:rPr lang="it-IT" sz="24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it-IT" sz="2400" b="0" i="0" dirty="0">
                    <a:solidFill>
                      <a:srgbClr val="000000"/>
                    </a:solidFill>
                    <a:effectLst/>
                    <a:latin typeface="Abadi" panose="020B0604020104020204" pitchFamily="34" charset="0"/>
                  </a:rPr>
                  <a:t> riesce ad assumere nelle varie epoche, per le varie azioni, per quel dato stato.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0DE2D71-7341-E7A2-EA51-AD89C527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60" y="1887586"/>
                <a:ext cx="7152800" cy="2062103"/>
              </a:xfrm>
              <a:prstGeom prst="rect">
                <a:avLst/>
              </a:prstGeom>
              <a:blipFill>
                <a:blip r:embed="rId5"/>
                <a:stretch>
                  <a:fillRect l="-1790" t="-3254" r="-512" b="-59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EC293C45-30B3-73AE-C74A-343195375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14" y="1735630"/>
            <a:ext cx="1070163" cy="10701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CDDEEF-3FA5-B36C-6304-F7DC51DFCE99}"/>
              </a:ext>
            </a:extLst>
          </p:cNvPr>
          <p:cNvSpPr txBox="1"/>
          <p:nvPr/>
        </p:nvSpPr>
        <p:spPr>
          <a:xfrm>
            <a:off x="8633446" y="1960333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51DB41-D6C5-D0C3-31DE-6A66B2E0FA78}"/>
              </a:ext>
            </a:extLst>
          </p:cNvPr>
          <p:cNvSpPr txBox="1"/>
          <p:nvPr/>
        </p:nvSpPr>
        <p:spPr>
          <a:xfrm>
            <a:off x="7772401" y="2755504"/>
            <a:ext cx="3533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Reward</a:t>
            </a:r>
            <a:r>
              <a:rPr lang="it-IT" sz="3200" b="1" dirty="0">
                <a:latin typeface="OCR A Extended" panose="02010509020102010303" pitchFamily="50" charset="0"/>
              </a:rPr>
              <a:t> &amp;</a:t>
            </a:r>
            <a:br>
              <a:rPr lang="it-IT" sz="3200" b="1" dirty="0">
                <a:latin typeface="OCR A Extended" panose="02010509020102010303" pitchFamily="50" charset="0"/>
              </a:rPr>
            </a:br>
            <a:r>
              <a:rPr lang="it-IT" sz="3200" b="1" dirty="0">
                <a:latin typeface="OCR A Extended" panose="02010509020102010303" pitchFamily="50" charset="0"/>
              </a:rPr>
              <a:t>Stato finale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5735195-898E-63A8-F52C-771EE3FFF879}"/>
                  </a:ext>
                </a:extLst>
              </p:cNvPr>
              <p:cNvSpPr txBox="1"/>
              <p:nvPr/>
            </p:nvSpPr>
            <p:spPr>
              <a:xfrm>
                <a:off x="255560" y="4271214"/>
                <a:ext cx="1084633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Quindi, per uno stato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, sarà associato a una generale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azione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 un valore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𝑄</m:t>
                    </m:r>
                  </m:oMath>
                </a14:m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 che equivale alla computazione della formula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𝑄</m:t>
                    </m:r>
                  </m:oMath>
                </a14:m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 basata, nel nostro caso, sulla formula standard del Q-Learning</a:t>
                </a:r>
                <a:r>
                  <a:rPr kumimoji="0" lang="it-IT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 </a:t>
                </a:r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e sulla strategia di esplorazione «Epsilon </a:t>
                </a:r>
                <a:r>
                  <a:rPr kumimoji="0" lang="it-IT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Greedy</a:t>
                </a:r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».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35735195-898E-63A8-F52C-771EE3FFF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60" y="4271214"/>
                <a:ext cx="10846332" cy="1569660"/>
              </a:xfrm>
              <a:prstGeom prst="rect">
                <a:avLst/>
              </a:prstGeom>
              <a:blipFill>
                <a:blip r:embed="rId7"/>
                <a:stretch>
                  <a:fillRect l="-899" t="-3113" b="-81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9BBA5748-EC76-E5F7-EC6C-4F504B8054AE}"/>
                  </a:ext>
                </a:extLst>
              </p:cNvPr>
              <p:cNvSpPr txBox="1"/>
              <p:nvPr/>
            </p:nvSpPr>
            <p:spPr>
              <a:xfrm>
                <a:off x="255560" y="5979109"/>
                <a:ext cx="1262947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Il valore finale, ossia l’azione ottimale, sarà quella in cui la funzione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DLaM Display" panose="02010000000000000000" pitchFamily="2" charset="0"/>
                        <a:cs typeface="ADLaM Display" panose="02010000000000000000" pitchFamily="2" charset="0"/>
                      </a:rPr>
                      <m:t>𝑄</m:t>
                    </m:r>
                  </m:oMath>
                </a14:m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 avrà assunto il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𝑀𝑎𝑥</m:t>
                    </m:r>
                    <m:r>
                      <a:rPr kumimoji="0" lang="it-IT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it-IT" sz="24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𝑆𝑡𝑎𝑡𝑒</m:t>
                    </m:r>
                    <m:r>
                      <a:rPr kumimoji="0" lang="it-IT" sz="24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_</m:t>
                    </m:r>
                    <m:r>
                      <a:rPr kumimoji="0" lang="it-IT" sz="24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𝐼𝑛𝑑𝑒𝑥</m:t>
                    </m:r>
                    <m:r>
                      <a:rPr kumimoji="0" lang="it-IT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 massimo per lo stato nella nostra m</a:t>
                </a:r>
                <a:r>
                  <a:rPr kumimoji="0" lang="it-IT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atrice</a:t>
                </a:r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𝑄</m:t>
                    </m:r>
                  </m:oMath>
                </a14:m>
                <a:r>
                  <a:rPr kumimoji="0" lang="it-IT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9BBA5748-EC76-E5F7-EC6C-4F504B805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60" y="5979109"/>
                <a:ext cx="12629476" cy="830997"/>
              </a:xfrm>
              <a:prstGeom prst="rect">
                <a:avLst/>
              </a:prstGeom>
              <a:blipFill>
                <a:blip r:embed="rId8"/>
                <a:stretch>
                  <a:fillRect l="-772" t="-5882" b="-161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33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349969" y="2276913"/>
            <a:ext cx="846247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Risultati del modello</a:t>
            </a:r>
          </a:p>
          <a:p>
            <a:r>
              <a:rPr lang="it-IT" sz="2400" dirty="0">
                <a:latin typeface="Abadi" panose="020B0604020104020204" pitchFamily="34" charset="0"/>
              </a:rPr>
              <a:t>I</a:t>
            </a:r>
            <a: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l modello: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per situazioni già affrontate più volte</a:t>
            </a:r>
            <a:b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</a:br>
            <a: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in passato, risulta essere efficiente.</a:t>
            </a:r>
            <a:endParaRPr lang="it-IT" sz="2400" kern="0" dirty="0">
              <a:latin typeface="Abadi" panose="020B060402010402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per situazioni sporadiche, di cui l’agente non aveva</a:t>
            </a:r>
            <a:b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</a:br>
            <a: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già delle epoche di addestramento ed esperienza,</a:t>
            </a:r>
            <a:b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</a:br>
            <a:r>
              <a:rPr lang="it-IT" sz="24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risulta suggerire mosse poco ottimali ed efficienti.</a:t>
            </a:r>
          </a:p>
        </p:txBody>
      </p:sp>
      <p:pic>
        <p:nvPicPr>
          <p:cNvPr id="2" name="Immagine 1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EC293C45-30B3-73AE-C74A-343195375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14" y="1735630"/>
            <a:ext cx="1070163" cy="10701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CDDEEF-3FA5-B36C-6304-F7DC51DFCE99}"/>
              </a:ext>
            </a:extLst>
          </p:cNvPr>
          <p:cNvSpPr txBox="1"/>
          <p:nvPr/>
        </p:nvSpPr>
        <p:spPr>
          <a:xfrm>
            <a:off x="8633446" y="1960333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51DB41-D6C5-D0C3-31DE-6A66B2E0FA78}"/>
              </a:ext>
            </a:extLst>
          </p:cNvPr>
          <p:cNvSpPr txBox="1"/>
          <p:nvPr/>
        </p:nvSpPr>
        <p:spPr>
          <a:xfrm>
            <a:off x="8157598" y="2949875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Results</a:t>
            </a:r>
            <a:endParaRPr lang="it-IT" sz="3200" b="1" dirty="0">
              <a:latin typeface="OCR A Extended" panose="02010509020102010303" pitchFamily="50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A2B617-7356-5C0F-A148-3C0168FFF3A7}"/>
              </a:ext>
            </a:extLst>
          </p:cNvPr>
          <p:cNvSpPr txBox="1"/>
          <p:nvPr/>
        </p:nvSpPr>
        <p:spPr>
          <a:xfrm>
            <a:off x="349968" y="5183009"/>
            <a:ext cx="104352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kern="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Quindi è tutto da scartare?</a:t>
            </a:r>
            <a:br>
              <a:rPr lang="it-IT" sz="2000" kern="0" dirty="0">
                <a:latin typeface="Abadi" panose="020B0604020104020204" pitchFamily="34" charset="0"/>
              </a:rPr>
            </a:br>
            <a:r>
              <a:rPr lang="it-IT" sz="2000" b="1" kern="0" dirty="0">
                <a:latin typeface="Abadi" panose="020B0604020104020204" pitchFamily="34" charset="0"/>
              </a:rPr>
              <a:t>No!</a:t>
            </a:r>
            <a:r>
              <a:rPr lang="it-IT" sz="2000" kern="0" dirty="0">
                <a:latin typeface="Abadi" panose="020B0604020104020204" pitchFamily="34" charset="0"/>
              </a:rPr>
              <a:t> L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'apprendimento per rinforzo è un processo </a:t>
            </a:r>
            <a:r>
              <a:rPr lang="it-IT" sz="20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stocastico</a:t>
            </a:r>
            <a:r>
              <a:rPr lang="it-IT" sz="2000" kern="0" dirty="0">
                <a:latin typeface="Abadi" panose="020B0604020104020204" pitchFamily="34" charset="0"/>
                <a:ea typeface="Times New Roman" panose="02020603050405020304" pitchFamily="18" charset="0"/>
              </a:rPr>
              <a:t>: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 il comportamento dell'agente e le ricompense ottenute possono variare casualmente da un episodio all'altro.</a:t>
            </a:r>
            <a:b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</a:b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Un modello prima di dare mosse buone deve </a:t>
            </a:r>
            <a:r>
              <a:rPr lang="it-IT" sz="20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addestrarsi per moltissime epoche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!</a:t>
            </a:r>
          </a:p>
        </p:txBody>
      </p:sp>
      <p:pic>
        <p:nvPicPr>
          <p:cNvPr id="6" name="Immagine 5" descr="Immagine che contiene schermata, gadget, design, cornice&#10;&#10;Descrizione generata automaticamente">
            <a:extLst>
              <a:ext uri="{FF2B5EF4-FFF2-40B4-BE49-F238E27FC236}">
                <a16:creationId xmlns:a16="http://schemas.microsoft.com/office/drawing/2014/main" id="{89A8509B-C858-67C2-6714-50AD7FC41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6" cy="33789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60394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588C9FA-5B7B-9FEC-9922-9FC557878535}"/>
              </a:ext>
            </a:extLst>
          </p:cNvPr>
          <p:cNvSpPr/>
          <p:nvPr/>
        </p:nvSpPr>
        <p:spPr>
          <a:xfrm>
            <a:off x="5188404" y="750772"/>
            <a:ext cx="5174673" cy="3564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823C84-6A5C-A449-2809-76DBBB36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00" y="652264"/>
            <a:ext cx="4775930" cy="358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Immagine che contiene schermata, gadget, design, cornice&#10;&#10;Descrizione generata automaticamente">
            <a:extLst>
              <a:ext uri="{FF2B5EF4-FFF2-40B4-BE49-F238E27FC236}">
                <a16:creationId xmlns:a16="http://schemas.microsoft.com/office/drawing/2014/main" id="{550B2F15-A903-EEF8-0E1F-43BAD72E5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73" y="177529"/>
            <a:ext cx="6963300" cy="5160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Immagine 1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FE47ACC-C6B8-EF33-457E-9000B94C6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73" y="177530"/>
            <a:ext cx="6963300" cy="5160812"/>
          </a:xfrm>
          <a:prstGeom prst="rect">
            <a:avLst/>
          </a:prstGeom>
          <a:effectLst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360E8E9-1DCD-B6F6-6874-D934FFEADE5E}"/>
              </a:ext>
            </a:extLst>
          </p:cNvPr>
          <p:cNvSpPr txBox="1"/>
          <p:nvPr/>
        </p:nvSpPr>
        <p:spPr>
          <a:xfrm>
            <a:off x="149059" y="4754127"/>
            <a:ext cx="70840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latin typeface="Abadi" panose="020B0604020104020204" pitchFamily="34" charset="0"/>
              </a:rPr>
              <a:t>Questo grafico mostra perfettamente</a:t>
            </a:r>
          </a:p>
          <a:p>
            <a:r>
              <a:rPr lang="it-IT" sz="2400" dirty="0">
                <a:latin typeface="Abadi" panose="020B0604020104020204" pitchFamily="34" charset="0"/>
              </a:rPr>
              <a:t>la natura stocastica del Q-Learning:</a:t>
            </a:r>
          </a:p>
          <a:p>
            <a:r>
              <a:rPr lang="it-IT" sz="2400" dirty="0">
                <a:latin typeface="Abadi" panose="020B0604020104020204" pitchFamily="34" charset="0"/>
              </a:rPr>
              <a:t>dopo solo 300 epoche avevamo una</a:t>
            </a:r>
          </a:p>
          <a:p>
            <a:r>
              <a:rPr lang="it-IT" sz="2400" dirty="0">
                <a:latin typeface="Abadi" panose="020B0604020104020204" pitchFamily="34" charset="0"/>
              </a:rPr>
              <a:t>distribuzione delle ricompense casuale e randomica.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507C0B-3F53-9221-5D00-0A4C0C83C8F6}"/>
              </a:ext>
            </a:extLst>
          </p:cNvPr>
          <p:cNvSpPr txBox="1"/>
          <p:nvPr/>
        </p:nvSpPr>
        <p:spPr>
          <a:xfrm>
            <a:off x="235531" y="489162"/>
            <a:ext cx="3021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Grafici rilevanti</a:t>
            </a:r>
          </a:p>
        </p:txBody>
      </p:sp>
    </p:spTree>
    <p:extLst>
      <p:ext uri="{BB962C8B-B14F-4D97-AF65-F5344CB8AC3E}">
        <p14:creationId xmlns:p14="http://schemas.microsoft.com/office/powerpoint/2010/main" val="3939802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to">
            <a:extLst>
              <a:ext uri="{FF2B5EF4-FFF2-40B4-BE49-F238E27FC236}">
                <a16:creationId xmlns:a16="http://schemas.microsoft.com/office/drawing/2014/main" id="{1B82B109-389F-B54D-EE1E-0E140F338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" b="24590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FF41BE6C-38C8-7AA6-2FA7-111833DB6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322" y="889752"/>
            <a:ext cx="7478971" cy="544896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3AF481-E30F-C269-5248-7B2CF3E7258F}"/>
              </a:ext>
            </a:extLst>
          </p:cNvPr>
          <p:cNvSpPr txBox="1"/>
          <p:nvPr/>
        </p:nvSpPr>
        <p:spPr>
          <a:xfrm>
            <a:off x="1155470" y="3794760"/>
            <a:ext cx="2219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Leonardo</a:t>
            </a:r>
            <a:br>
              <a:rPr lang="it-IT" dirty="0">
                <a:latin typeface="OCR A Extended" panose="02010509020102010303" pitchFamily="50" charset="0"/>
              </a:rPr>
            </a:br>
            <a:r>
              <a:rPr lang="it-IT" dirty="0">
                <a:latin typeface="OCR A Extended" panose="02010509020102010303" pitchFamily="50" charset="0"/>
              </a:rPr>
              <a:t>Schiavo</a:t>
            </a:r>
          </a:p>
          <a:p>
            <a:endParaRPr lang="it-IT" dirty="0">
              <a:latin typeface="OCR A Extended" panose="02010509020102010303" pitchFamily="50" charset="0"/>
            </a:endParaRPr>
          </a:p>
          <a:p>
            <a:r>
              <a:rPr lang="it-IT" dirty="0" err="1">
                <a:latin typeface="OCR A Extended" panose="02010509020102010303" pitchFamily="50" charset="0"/>
              </a:rPr>
              <a:t>CdL</a:t>
            </a:r>
            <a:r>
              <a:rPr lang="it-IT" dirty="0">
                <a:latin typeface="OCR A Extended" panose="02010509020102010303" pitchFamily="50" charset="0"/>
              </a:rPr>
              <a:t> L-31</a:t>
            </a:r>
          </a:p>
          <a:p>
            <a:endParaRPr lang="it-IT" dirty="0">
              <a:latin typeface="OCR A Extended" panose="02010509020102010303" pitchFamily="50" charset="0"/>
            </a:endParaRPr>
          </a:p>
          <a:p>
            <a:r>
              <a:rPr lang="it-IT" dirty="0">
                <a:latin typeface="OCR A Extended" panose="02010509020102010303" pitchFamily="50" charset="0"/>
              </a:rPr>
              <a:t>N°(0512110456)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1A01F6-93E5-B5FC-9B45-2360F935E75D}"/>
              </a:ext>
            </a:extLst>
          </p:cNvPr>
          <p:cNvSpPr txBox="1"/>
          <p:nvPr/>
        </p:nvSpPr>
        <p:spPr>
          <a:xfrm>
            <a:off x="1030780" y="3333665"/>
            <a:ext cx="271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OCR A Extended" panose="02010509020102010303" pitchFamily="50" charset="0"/>
              </a:rPr>
              <a:t>Pokémon rilevato!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6BFA1D76-1AD3-C92E-3037-8A8A38BB0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321" y="889751"/>
            <a:ext cx="4110175" cy="5444647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67C49698-682C-0540-EDD1-3EC24C9E0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560" y="1447712"/>
            <a:ext cx="538550" cy="5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8" fill="hold" nodeType="click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9" grpId="3"/>
      <p:bldP spid="10" grpId="0"/>
      <p:bldP spid="10" grpId="1"/>
      <p:bldP spid="10" grpId="2"/>
      <p:bldP spid="10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588C9FA-5B7B-9FEC-9922-9FC557878535}"/>
              </a:ext>
            </a:extLst>
          </p:cNvPr>
          <p:cNvSpPr/>
          <p:nvPr/>
        </p:nvSpPr>
        <p:spPr>
          <a:xfrm>
            <a:off x="5188404" y="750772"/>
            <a:ext cx="5174673" cy="3564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220F0DF7-AB11-99AA-2CF3-2EAC6ACD2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37" y="648498"/>
            <a:ext cx="4791456" cy="3592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Immagine che contiene schermata, gadget, design, cornice&#10;&#10;Descrizione generata automaticamente">
            <a:extLst>
              <a:ext uri="{FF2B5EF4-FFF2-40B4-BE49-F238E27FC236}">
                <a16:creationId xmlns:a16="http://schemas.microsoft.com/office/drawing/2014/main" id="{550B2F15-A903-EEF8-0E1F-43BAD72E5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73" y="177529"/>
            <a:ext cx="6963300" cy="5160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360E8E9-1DCD-B6F6-6874-D934FFEADE5E}"/>
              </a:ext>
            </a:extLst>
          </p:cNvPr>
          <p:cNvSpPr txBox="1"/>
          <p:nvPr/>
        </p:nvSpPr>
        <p:spPr>
          <a:xfrm>
            <a:off x="235531" y="5267173"/>
            <a:ext cx="7084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latin typeface="Abadi" panose="020B0604020104020204" pitchFamily="34" charset="0"/>
              </a:rPr>
              <a:t>Dopo quasi 20 mila epoche</a:t>
            </a:r>
          </a:p>
          <a:p>
            <a:r>
              <a:rPr lang="it-IT" sz="2400" dirty="0">
                <a:latin typeface="Abadi" panose="020B0604020104020204" pitchFamily="34" charset="0"/>
              </a:rPr>
              <a:t>il grafico ha cominciato a stabilizzarsi.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507C0B-3F53-9221-5D00-0A4C0C83C8F6}"/>
              </a:ext>
            </a:extLst>
          </p:cNvPr>
          <p:cNvSpPr txBox="1"/>
          <p:nvPr/>
        </p:nvSpPr>
        <p:spPr>
          <a:xfrm>
            <a:off x="235531" y="489162"/>
            <a:ext cx="3021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Grafici rilevanti</a:t>
            </a:r>
          </a:p>
        </p:txBody>
      </p:sp>
    </p:spTree>
    <p:extLst>
      <p:ext uri="{BB962C8B-B14F-4D97-AF65-F5344CB8AC3E}">
        <p14:creationId xmlns:p14="http://schemas.microsoft.com/office/powerpoint/2010/main" val="42973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588C9FA-5B7B-9FEC-9922-9FC557878535}"/>
              </a:ext>
            </a:extLst>
          </p:cNvPr>
          <p:cNvSpPr/>
          <p:nvPr/>
        </p:nvSpPr>
        <p:spPr>
          <a:xfrm>
            <a:off x="5188404" y="750772"/>
            <a:ext cx="5174673" cy="3564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43BD69FC-085C-35D2-6CA6-FFC2A38D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39" y="695718"/>
            <a:ext cx="4729252" cy="3546940"/>
          </a:xfrm>
          <a:prstGeom prst="rect">
            <a:avLst/>
          </a:prstGeom>
        </p:spPr>
      </p:pic>
      <p:pic>
        <p:nvPicPr>
          <p:cNvPr id="13" name="Immagine 12" descr="Immagine che contiene schermata, gadget, design, cornice&#10;&#10;Descrizione generata automaticamente">
            <a:extLst>
              <a:ext uri="{FF2B5EF4-FFF2-40B4-BE49-F238E27FC236}">
                <a16:creationId xmlns:a16="http://schemas.microsoft.com/office/drawing/2014/main" id="{550B2F15-A903-EEF8-0E1F-43BAD72E5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73" y="177529"/>
            <a:ext cx="6963300" cy="5160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360E8E9-1DCD-B6F6-6874-D934FFEADE5E}"/>
              </a:ext>
            </a:extLst>
          </p:cNvPr>
          <p:cNvSpPr txBox="1"/>
          <p:nvPr/>
        </p:nvSpPr>
        <p:spPr>
          <a:xfrm>
            <a:off x="235531" y="5267173"/>
            <a:ext cx="7084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latin typeface="Abadi" panose="020B0604020104020204" pitchFamily="34" charset="0"/>
              </a:rPr>
              <a:t>Dopo quasi 20 mila epoche</a:t>
            </a:r>
          </a:p>
          <a:p>
            <a:r>
              <a:rPr lang="it-IT" sz="2400" dirty="0">
                <a:latin typeface="Abadi" panose="020B0604020104020204" pitchFamily="34" charset="0"/>
              </a:rPr>
              <a:t>il grafico ha cominciato a stabilizzarsi.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507C0B-3F53-9221-5D00-0A4C0C83C8F6}"/>
              </a:ext>
            </a:extLst>
          </p:cNvPr>
          <p:cNvSpPr txBox="1"/>
          <p:nvPr/>
        </p:nvSpPr>
        <p:spPr>
          <a:xfrm>
            <a:off x="235531" y="489162"/>
            <a:ext cx="3021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Grafici rilevanti</a:t>
            </a:r>
          </a:p>
        </p:txBody>
      </p:sp>
    </p:spTree>
    <p:extLst>
      <p:ext uri="{BB962C8B-B14F-4D97-AF65-F5344CB8AC3E}">
        <p14:creationId xmlns:p14="http://schemas.microsoft.com/office/powerpoint/2010/main" val="114219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5DFEB001-9E16-41C3-2720-C2615C5E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73" y="177529"/>
            <a:ext cx="6963302" cy="51608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0588C9FA-5B7B-9FEC-9922-9FC557878535}"/>
              </a:ext>
            </a:extLst>
          </p:cNvPr>
          <p:cNvSpPr/>
          <p:nvPr/>
        </p:nvSpPr>
        <p:spPr>
          <a:xfrm>
            <a:off x="5188404" y="750772"/>
            <a:ext cx="5174673" cy="3564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schermata, schermo, Rettangolo&#10;&#10;Descrizione generata automaticamente">
            <a:extLst>
              <a:ext uri="{FF2B5EF4-FFF2-40B4-BE49-F238E27FC236}">
                <a16:creationId xmlns:a16="http://schemas.microsoft.com/office/drawing/2014/main" id="{81A70ADF-E29D-4D82-EF22-E2143EE74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28" y="684714"/>
            <a:ext cx="4757960" cy="356847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360E8E9-1DCD-B6F6-6874-D934FFEADE5E}"/>
              </a:ext>
            </a:extLst>
          </p:cNvPr>
          <p:cNvSpPr txBox="1"/>
          <p:nvPr/>
        </p:nvSpPr>
        <p:spPr>
          <a:xfrm>
            <a:off x="235531" y="5066452"/>
            <a:ext cx="9119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Dopo un bel po’ di epoche,</a:t>
            </a:r>
          </a:p>
          <a:p>
            <a:r>
              <a:rPr lang="it-IT" sz="2400" dirty="0"/>
              <a:t>i valori hanno cominciato a convergere sullo 0.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507C0B-3F53-9221-5D00-0A4C0C83C8F6}"/>
              </a:ext>
            </a:extLst>
          </p:cNvPr>
          <p:cNvSpPr txBox="1"/>
          <p:nvPr/>
        </p:nvSpPr>
        <p:spPr>
          <a:xfrm>
            <a:off x="235531" y="489162"/>
            <a:ext cx="3021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Grafici rilevanti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8FC06C-0F6E-6E9D-7779-164C08F1565E}"/>
              </a:ext>
            </a:extLst>
          </p:cNvPr>
          <p:cNvSpPr txBox="1"/>
          <p:nvPr/>
        </p:nvSpPr>
        <p:spPr>
          <a:xfrm>
            <a:off x="235531" y="5970355"/>
            <a:ext cx="9267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Il modello è saturo e per alcuni valori già ha trovato i valori migliori.</a:t>
            </a:r>
          </a:p>
        </p:txBody>
      </p:sp>
      <p:pic>
        <p:nvPicPr>
          <p:cNvPr id="13" name="Immagine 12" descr="Immagine che contiene schermata, gadget, design, cornice&#10;&#10;Descrizione generata automaticamente">
            <a:extLst>
              <a:ext uri="{FF2B5EF4-FFF2-40B4-BE49-F238E27FC236}">
                <a16:creationId xmlns:a16="http://schemas.microsoft.com/office/drawing/2014/main" id="{550B2F15-A903-EEF8-0E1F-43BAD72E5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73" y="177529"/>
            <a:ext cx="6963300" cy="51608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414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306937" y="2276913"/>
            <a:ext cx="846247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Risultati</a:t>
            </a:r>
          </a:p>
          <a:p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Date le valutazioni effettuate,</a:t>
            </a:r>
          </a:p>
          <a:p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compresa la complessità del problema e la dinamicità stessa</a:t>
            </a:r>
          </a:p>
          <a:p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che il problema ci pone, assimilato e definito l’approccio,</a:t>
            </a:r>
          </a:p>
          <a:p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implementato il modello e valutato i risultati del modello stesso,</a:t>
            </a:r>
          </a:p>
          <a:p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nonostante un tasso di precisione del 75%,</a:t>
            </a:r>
          </a:p>
          <a:p>
            <a:r>
              <a:rPr lang="it-IT" sz="2000" kern="0" dirty="0">
                <a:latin typeface="Abadi" panose="020B0604020104020204" pitchFamily="34" charset="0"/>
                <a:ea typeface="Times New Roman" panose="02020603050405020304" pitchFamily="18" charset="0"/>
              </a:rPr>
              <a:t>i risultati s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ono </a:t>
            </a:r>
            <a:r>
              <a:rPr lang="it-IT" sz="20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ottimi ma migliorabili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2" name="Immagine 1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EC293C45-30B3-73AE-C74A-343195375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14" y="1735630"/>
            <a:ext cx="1070163" cy="107016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CDDEEF-3FA5-B36C-6304-F7DC51DFCE99}"/>
              </a:ext>
            </a:extLst>
          </p:cNvPr>
          <p:cNvSpPr txBox="1"/>
          <p:nvPr/>
        </p:nvSpPr>
        <p:spPr>
          <a:xfrm>
            <a:off x="8633446" y="1960333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51DB41-D6C5-D0C3-31DE-6A66B2E0FA78}"/>
              </a:ext>
            </a:extLst>
          </p:cNvPr>
          <p:cNvSpPr txBox="1"/>
          <p:nvPr/>
        </p:nvSpPr>
        <p:spPr>
          <a:xfrm>
            <a:off x="8157598" y="2949875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Results</a:t>
            </a:r>
            <a:endParaRPr lang="it-IT" sz="3200" b="1" dirty="0">
              <a:latin typeface="OCR A Extended" panose="02010509020102010303" pitchFamily="50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A2B617-7356-5C0F-A148-3C0168FFF3A7}"/>
              </a:ext>
            </a:extLst>
          </p:cNvPr>
          <p:cNvSpPr txBox="1"/>
          <p:nvPr/>
        </p:nvSpPr>
        <p:spPr>
          <a:xfrm>
            <a:off x="349968" y="5183009"/>
            <a:ext cx="104352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kern="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Quindi è tutto da scartare?</a:t>
            </a:r>
            <a:br>
              <a:rPr lang="it-IT" sz="2000" kern="0" dirty="0">
                <a:latin typeface="Abadi" panose="020B0604020104020204" pitchFamily="34" charset="0"/>
              </a:rPr>
            </a:br>
            <a:r>
              <a:rPr lang="it-IT" sz="2000" b="1" kern="0" dirty="0">
                <a:latin typeface="Abadi" panose="020B0604020104020204" pitchFamily="34" charset="0"/>
              </a:rPr>
              <a:t>No!</a:t>
            </a:r>
            <a:r>
              <a:rPr lang="it-IT" sz="2000" kern="0" dirty="0">
                <a:latin typeface="Abadi" panose="020B0604020104020204" pitchFamily="34" charset="0"/>
              </a:rPr>
              <a:t> L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'apprendimento per rinforzo è un processo </a:t>
            </a:r>
            <a:r>
              <a:rPr lang="it-IT" sz="20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stocastico</a:t>
            </a:r>
            <a:r>
              <a:rPr lang="it-IT" sz="2000" kern="0" dirty="0">
                <a:latin typeface="Abadi" panose="020B0604020104020204" pitchFamily="34" charset="0"/>
                <a:ea typeface="Times New Roman" panose="02020603050405020304" pitchFamily="18" charset="0"/>
              </a:rPr>
              <a:t>: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 il comportamento dell'agente e le ricompense ottenute possono variare casualmente da un episodio all'altro.</a:t>
            </a:r>
            <a:b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</a:b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Un modello prima di dare mosse buone deve </a:t>
            </a:r>
            <a:r>
              <a:rPr lang="it-IT" sz="20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addestrarsi per moltissime epoche</a:t>
            </a:r>
            <a:r>
              <a:rPr lang="it-IT" sz="2000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4119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435FF727-18CE-E257-9E57-2C57A3B5D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6554" y="163403"/>
            <a:ext cx="4912983" cy="650810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1F5E753-C176-A7B0-1968-E95FFB0C2202}"/>
              </a:ext>
            </a:extLst>
          </p:cNvPr>
          <p:cNvSpPr txBox="1"/>
          <p:nvPr/>
        </p:nvSpPr>
        <p:spPr>
          <a:xfrm>
            <a:off x="793724" y="4174004"/>
            <a:ext cx="52938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 Nostre Conclusioni</a:t>
            </a:r>
          </a:p>
        </p:txBody>
      </p:sp>
      <p:pic>
        <p:nvPicPr>
          <p:cNvPr id="13" name="Immagine 12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B322DFB3-5D71-8AB2-5449-96EFF0F40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35" y="484346"/>
            <a:ext cx="2423503" cy="242350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F733BA5-5E21-A061-2C8A-5D5933731E0D}"/>
              </a:ext>
            </a:extLst>
          </p:cNvPr>
          <p:cNvSpPr txBox="1"/>
          <p:nvPr/>
        </p:nvSpPr>
        <p:spPr>
          <a:xfrm>
            <a:off x="1326952" y="2505670"/>
            <a:ext cx="4454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 err="1">
                <a:latin typeface="OCR A Extended" panose="02010509020102010303" pitchFamily="50" charset="0"/>
              </a:rPr>
              <a:t>Cydon</a:t>
            </a:r>
            <a:r>
              <a:rPr lang="it-IT" sz="5400" b="1" dirty="0">
                <a:latin typeface="OCR A Extended" panose="02010509020102010303" pitchFamily="50" charset="0"/>
              </a:rPr>
              <a:t>-IA</a:t>
            </a:r>
          </a:p>
        </p:txBody>
      </p:sp>
    </p:spTree>
    <p:extLst>
      <p:ext uri="{BB962C8B-B14F-4D97-AF65-F5344CB8AC3E}">
        <p14:creationId xmlns:p14="http://schemas.microsoft.com/office/powerpoint/2010/main" val="39896603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to">
            <a:extLst>
              <a:ext uri="{FF2B5EF4-FFF2-40B4-BE49-F238E27FC236}">
                <a16:creationId xmlns:a16="http://schemas.microsoft.com/office/drawing/2014/main" id="{1B82B109-389F-B54D-EE1E-0E140F338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" b="24590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FF41BE6C-38C8-7AA6-2FA7-111833DB6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322" y="889752"/>
            <a:ext cx="7478971" cy="544896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3AF481-E30F-C269-5248-7B2CF3E7258F}"/>
              </a:ext>
            </a:extLst>
          </p:cNvPr>
          <p:cNvSpPr txBox="1"/>
          <p:nvPr/>
        </p:nvSpPr>
        <p:spPr>
          <a:xfrm>
            <a:off x="1155470" y="3794760"/>
            <a:ext cx="2219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Emmanuel</a:t>
            </a:r>
            <a:br>
              <a:rPr lang="it-IT" dirty="0">
                <a:latin typeface="OCR A Extended" panose="02010509020102010303" pitchFamily="50" charset="0"/>
              </a:rPr>
            </a:br>
            <a:r>
              <a:rPr lang="it-IT" dirty="0">
                <a:latin typeface="OCR A Extended" panose="02010509020102010303" pitchFamily="50" charset="0"/>
              </a:rPr>
              <a:t>De Luca</a:t>
            </a:r>
          </a:p>
          <a:p>
            <a:endParaRPr lang="it-IT" dirty="0">
              <a:latin typeface="OCR A Extended" panose="02010509020102010303" pitchFamily="50" charset="0"/>
            </a:endParaRPr>
          </a:p>
          <a:p>
            <a:r>
              <a:rPr lang="it-IT" dirty="0" err="1">
                <a:latin typeface="OCR A Extended" panose="02010509020102010303" pitchFamily="50" charset="0"/>
              </a:rPr>
              <a:t>CdL</a:t>
            </a:r>
            <a:r>
              <a:rPr lang="it-IT" dirty="0">
                <a:latin typeface="OCR A Extended" panose="02010509020102010303" pitchFamily="50" charset="0"/>
              </a:rPr>
              <a:t> L-31</a:t>
            </a:r>
          </a:p>
          <a:p>
            <a:endParaRPr lang="it-IT" dirty="0">
              <a:latin typeface="OCR A Extended" panose="02010509020102010303" pitchFamily="50" charset="0"/>
            </a:endParaRPr>
          </a:p>
          <a:p>
            <a:r>
              <a:rPr lang="it-IT" dirty="0">
                <a:latin typeface="OCR A Extended" panose="02010509020102010303" pitchFamily="50" charset="0"/>
              </a:rPr>
              <a:t>N°(0512113925)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1A01F6-93E5-B5FC-9B45-2360F935E75D}"/>
              </a:ext>
            </a:extLst>
          </p:cNvPr>
          <p:cNvSpPr txBox="1"/>
          <p:nvPr/>
        </p:nvSpPr>
        <p:spPr>
          <a:xfrm>
            <a:off x="1030780" y="3333665"/>
            <a:ext cx="271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OCR A Extended" panose="02010509020102010303" pitchFamily="50" charset="0"/>
              </a:rPr>
              <a:t>Pokémon rilevato!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AD80283F-4B53-FB47-A3B2-2B6615264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560" y="1447712"/>
            <a:ext cx="538550" cy="53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1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  <p:bldP spid="9" grpId="1" uiExpand="1" build="allAtOnce"/>
      <p:bldP spid="10" grpId="0"/>
      <p:bldP spid="10" grpId="1"/>
      <p:bldP spid="1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0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256A020-3C48-00E2-CD0E-FD9DAA6A9865}"/>
              </a:ext>
            </a:extLst>
          </p:cNvPr>
          <p:cNvSpPr/>
          <p:nvPr/>
        </p:nvSpPr>
        <p:spPr>
          <a:xfrm>
            <a:off x="7796981" y="1641987"/>
            <a:ext cx="3562759" cy="2334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2A77C81-CE87-F076-414B-75DAC6DD506D}"/>
              </a:ext>
            </a:extLst>
          </p:cNvPr>
          <p:cNvSpPr txBox="1"/>
          <p:nvPr/>
        </p:nvSpPr>
        <p:spPr>
          <a:xfrm>
            <a:off x="8233876" y="2123794"/>
            <a:ext cx="2847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OCR A Extended" panose="02010509020102010303" pitchFamily="50" charset="0"/>
                <a:ea typeface="ADLaM Display" panose="02010000000000000000" pitchFamily="2" charset="0"/>
                <a:cs typeface="ADLaM Display" panose="02010000000000000000" pitchFamily="2" charset="0"/>
              </a:rPr>
              <a:t>Cos’è Pokémon?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238741" y="2332120"/>
            <a:ext cx="70207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Pokémon </a:t>
            </a:r>
            <a:r>
              <a:rPr lang="it-IT" sz="28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è un franchise giapponese di proprietà di </a:t>
            </a: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Pokémon Company </a:t>
            </a:r>
            <a:r>
              <a:rPr lang="it-IT" sz="28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creato nel 1996 da </a:t>
            </a: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Satoshi </a:t>
            </a:r>
            <a:r>
              <a:rPr lang="it-IT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Tajiri</a:t>
            </a: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endParaRPr lang="it-IT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it-IT" sz="28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La sua nascita coincide con la pubblicazione di 2 videogiochi:</a:t>
            </a:r>
          </a:p>
          <a:p>
            <a:pPr marL="457200" indent="-457200">
              <a:buFontTx/>
              <a:buChar char="-"/>
            </a:pP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Pokémon Versione Rossa</a:t>
            </a:r>
          </a:p>
          <a:p>
            <a:pPr marL="457200" indent="-457200">
              <a:buFontTx/>
              <a:buChar char="-"/>
            </a:pP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Pokémon Versione Verde</a:t>
            </a:r>
          </a:p>
        </p:txBody>
      </p:sp>
    </p:spTree>
    <p:extLst>
      <p:ext uri="{BB962C8B-B14F-4D97-AF65-F5344CB8AC3E}">
        <p14:creationId xmlns:p14="http://schemas.microsoft.com/office/powerpoint/2010/main" val="4841203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0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5C081E5-BE55-E2D4-2F2D-C1D70B64BA93}"/>
              </a:ext>
            </a:extLst>
          </p:cNvPr>
          <p:cNvSpPr/>
          <p:nvPr/>
        </p:nvSpPr>
        <p:spPr>
          <a:xfrm>
            <a:off x="7768199" y="1576299"/>
            <a:ext cx="3537388" cy="2461604"/>
          </a:xfrm>
          <a:prstGeom prst="rect">
            <a:avLst/>
          </a:prstGeom>
          <a:solidFill>
            <a:srgbClr val="F0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testo, clipart, schermata, cartone animato&#10;&#10;Descrizione generata automaticamente">
            <a:extLst>
              <a:ext uri="{FF2B5EF4-FFF2-40B4-BE49-F238E27FC236}">
                <a16:creationId xmlns:a16="http://schemas.microsoft.com/office/drawing/2014/main" id="{8DB3179A-EA30-C773-CDDB-4F5CB8376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99" y="1579458"/>
            <a:ext cx="3537388" cy="2461604"/>
          </a:xfrm>
          <a:prstGeom prst="rect">
            <a:avLst/>
          </a:prstGeom>
        </p:spPr>
      </p:pic>
      <p:pic>
        <p:nvPicPr>
          <p:cNvPr id="7" name="Immagine 6" descr="Immagine che contiene schermata, gadget, design, cornice&#10;&#10;Descrizione generata automaticamente">
            <a:extLst>
              <a:ext uri="{FF2B5EF4-FFF2-40B4-BE49-F238E27FC236}">
                <a16:creationId xmlns:a16="http://schemas.microsoft.com/office/drawing/2014/main" id="{5B0F6589-115C-AF8A-586C-E1D226521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5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238741" y="2332120"/>
            <a:ext cx="70207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Meccanica principale del gioco</a:t>
            </a:r>
            <a:r>
              <a:rPr lang="it-IT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Lotte Pokémon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E4E69E-812B-880E-E1A4-17DDCE061ED5}"/>
              </a:ext>
            </a:extLst>
          </p:cNvPr>
          <p:cNvSpPr txBox="1"/>
          <p:nvPr/>
        </p:nvSpPr>
        <p:spPr>
          <a:xfrm>
            <a:off x="238741" y="3471309"/>
            <a:ext cx="1180707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 cosa sono?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Sono l’elemento centrale dell’intero franchise.</a:t>
            </a:r>
          </a:p>
          <a:p>
            <a:endParaRPr lang="it-IT" sz="2400" dirty="0">
              <a:latin typeface="Abadi" panose="020B0604020104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 allenatori si sfidano facendo combattere i loro Pokémon.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Le battaglie sono influenzate da diversi fattori,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quali le mosse, le abilità, le statistiche e i tipi dei Pokémon.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Possono avvenire tra 2 giocatori reali e tra 1 giocatore e 1 NPC (Non </a:t>
            </a:r>
            <a:r>
              <a:rPr lang="it-IT" sz="2400" dirty="0" err="1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Playable</a:t>
            </a:r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it-IT" sz="2400" dirty="0" err="1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Character</a:t>
            </a:r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77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0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450F6EB0-68C7-0B93-5038-8683FBF1703B}"/>
              </a:ext>
            </a:extLst>
          </p:cNvPr>
          <p:cNvSpPr/>
          <p:nvPr/>
        </p:nvSpPr>
        <p:spPr>
          <a:xfrm>
            <a:off x="7772399" y="1636295"/>
            <a:ext cx="3585411" cy="237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schermata, gadget, design, cornice&#10;&#10;Descrizione generata automaticamente">
            <a:extLst>
              <a:ext uri="{FF2B5EF4-FFF2-40B4-BE49-F238E27FC236}">
                <a16:creationId xmlns:a16="http://schemas.microsoft.com/office/drawing/2014/main" id="{5B0F6589-115C-AF8A-586C-E1D226521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5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238741" y="2388106"/>
            <a:ext cx="1157984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Criticità delle lotte Pokémon</a:t>
            </a:r>
            <a:endParaRPr lang="it-IT" sz="2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Le battaglie Pokémon sono complesse e 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la varietà di scenari in cui ci si potrebbe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trovare all’interno di un singolo turno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potrebbe mettere in difficoltà un giocatore inesperto,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portandolo a rinviare le battaglie più difficili aspettando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che i suoi Pokémon diventino più forti anziché adottare sin da subito strategie efficaci.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CEAA83F-7531-F8D2-1D46-255120BE8DF0}"/>
              </a:ext>
            </a:extLst>
          </p:cNvPr>
          <p:cNvSpPr txBox="1"/>
          <p:nvPr/>
        </p:nvSpPr>
        <p:spPr>
          <a:xfrm>
            <a:off x="238740" y="5255016"/>
            <a:ext cx="11579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Basti pensare che un singolo turno, </a:t>
            </a:r>
            <a:r>
              <a:rPr lang="it-IT" sz="2400" dirty="0">
                <a:solidFill>
                  <a:prstClr val="black"/>
                </a:solidFill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seguendo la nostra astrazione,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conta più di 27 diramazioni</a:t>
            </a:r>
            <a:r>
              <a:rPr lang="it-IT" sz="2400" dirty="0">
                <a:solidFill>
                  <a:prstClr val="black"/>
                </a:solidFill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p</a:t>
            </a: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ossibili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per ciascun </a:t>
            </a:r>
            <a:r>
              <a:rPr lang="it-IT" sz="2400" dirty="0">
                <a:solidFill>
                  <a:prstClr val="black"/>
                </a:solidFill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Pokémon (</a:t>
            </a: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questo senza contare le varie combinazioni di statistiche, abilità e mosse possibili per ogni Pokémon).</a:t>
            </a:r>
          </a:p>
        </p:txBody>
      </p:sp>
      <p:pic>
        <p:nvPicPr>
          <p:cNvPr id="2" name="Pokemon Battle">
            <a:hlinkClick r:id="" action="ppaction://media"/>
            <a:extLst>
              <a:ext uri="{FF2B5EF4-FFF2-40B4-BE49-F238E27FC236}">
                <a16:creationId xmlns:a16="http://schemas.microsoft.com/office/drawing/2014/main" id="{86E60DB2-3D64-AF3E-8860-F8946172A1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8434" t="352" r="21444" b="3089"/>
          <a:stretch/>
        </p:blipFill>
        <p:spPr>
          <a:xfrm>
            <a:off x="8342905" y="1777217"/>
            <a:ext cx="2359185" cy="21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0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244208" y="4083873"/>
            <a:ext cx="702073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Cydon</a:t>
            </a: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-IA</a:t>
            </a:r>
            <a:endParaRPr lang="it-IT" sz="2800" u="sng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Volendo creare un’AI che permetta anche ad un giocatore inesperto di approcciarsi a questo complesso mondo e di comprendere quali siano le «best practices» del gioco, nasce l’idea di </a:t>
            </a:r>
            <a:r>
              <a:rPr lang="it-IT" sz="2400" dirty="0" err="1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Cydon</a:t>
            </a:r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-IA.</a:t>
            </a:r>
          </a:p>
        </p:txBody>
      </p:sp>
      <p:pic>
        <p:nvPicPr>
          <p:cNvPr id="6" name="Immagine 5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3350B836-067A-DBE1-F795-10609217E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784" y="1632966"/>
            <a:ext cx="1796034" cy="179603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6E3C4B-7447-1154-575E-057A3F46462C}"/>
              </a:ext>
            </a:extLst>
          </p:cNvPr>
          <p:cNvSpPr txBox="1"/>
          <p:nvPr/>
        </p:nvSpPr>
        <p:spPr>
          <a:xfrm>
            <a:off x="8156368" y="3196542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</p:spTree>
    <p:extLst>
      <p:ext uri="{BB962C8B-B14F-4D97-AF65-F5344CB8AC3E}">
        <p14:creationId xmlns:p14="http://schemas.microsoft.com/office/powerpoint/2010/main" val="39031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236280" y="2530983"/>
            <a:ext cx="74366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Cosa significa far apprendere a giocatori novizi come approcciarsi al gioco?</a:t>
            </a:r>
            <a:endParaRPr lang="it-IT" sz="2800" dirty="0">
              <a:latin typeface="Abadi" panose="020B0604020104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Vuol dire far comprendere al giocatore,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tramite l’intelligenza artificiale, come azioni che sembrano dare uno svantaggio iniziale, protratte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nel lungo termine possano effettivamente portare alla vittoria.</a:t>
            </a:r>
          </a:p>
        </p:txBody>
      </p:sp>
      <p:pic>
        <p:nvPicPr>
          <p:cNvPr id="6" name="Immagine 5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3350B836-067A-DBE1-F795-10609217E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784" y="1632966"/>
            <a:ext cx="1796034" cy="179603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6E3C4B-7447-1154-575E-057A3F46462C}"/>
              </a:ext>
            </a:extLst>
          </p:cNvPr>
          <p:cNvSpPr txBox="1"/>
          <p:nvPr/>
        </p:nvSpPr>
        <p:spPr>
          <a:xfrm>
            <a:off x="8156368" y="3196542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FBEE30F-719D-EC86-EC2C-9EA89102C2C4}"/>
              </a:ext>
            </a:extLst>
          </p:cNvPr>
          <p:cNvSpPr txBox="1"/>
          <p:nvPr/>
        </p:nvSpPr>
        <p:spPr>
          <a:xfrm>
            <a:off x="236280" y="5481273"/>
            <a:ext cx="10199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Pokémon non è un gioco in cui la mossa più «potente» vince,</a:t>
            </a:r>
          </a:p>
          <a:p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ma è un gioco in cui </a:t>
            </a:r>
            <a:r>
              <a:rPr lang="it-IT" sz="2400" b="1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la mossa giusta al momento giusto</a:t>
            </a:r>
            <a:r>
              <a:rPr lang="it-IT" sz="2400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ti porta la vittoria.</a:t>
            </a:r>
          </a:p>
        </p:txBody>
      </p:sp>
    </p:spTree>
    <p:extLst>
      <p:ext uri="{BB962C8B-B14F-4D97-AF65-F5344CB8AC3E}">
        <p14:creationId xmlns:p14="http://schemas.microsoft.com/office/powerpoint/2010/main" val="11892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1FB52B1-27D5-1941-C0A3-D0B73733AF38}"/>
              </a:ext>
            </a:extLst>
          </p:cNvPr>
          <p:cNvSpPr/>
          <p:nvPr/>
        </p:nvSpPr>
        <p:spPr>
          <a:xfrm>
            <a:off x="-8382" y="-23086"/>
            <a:ext cx="12192000" cy="6881086"/>
          </a:xfrm>
          <a:prstGeom prst="rect">
            <a:avLst/>
          </a:prstGeom>
          <a:solidFill>
            <a:srgbClr val="FF2D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7422419-7213-100E-D0D3-4CCD7D97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6035" y="-22437"/>
            <a:ext cx="12347307" cy="1988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58A6A18-D5D0-2D08-A30E-3121195A3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78" y="1280466"/>
            <a:ext cx="4559107" cy="33789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DE2D71-7341-E7A2-EA51-AD89C5276B63}"/>
              </a:ext>
            </a:extLst>
          </p:cNvPr>
          <p:cNvSpPr txBox="1"/>
          <p:nvPr/>
        </p:nvSpPr>
        <p:spPr>
          <a:xfrm>
            <a:off x="236278" y="2145479"/>
            <a:ext cx="79748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Performance: </a:t>
            </a:r>
            <a:r>
              <a:rPr lang="it-IT" sz="2000" b="0" i="0" dirty="0">
                <a:effectLst/>
                <a:latin typeface="Abadi" panose="020B0604020104020204" pitchFamily="34" charset="0"/>
              </a:rPr>
              <a:t>le misure di prestazione scelte 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0" u="sng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Tasso di vittoria</a:t>
            </a:r>
            <a:r>
              <a:rPr lang="it-IT" sz="2000" b="0" i="0" dirty="0">
                <a:effectLst/>
                <a:latin typeface="Abadi" panose="020B0604020104020204" pitchFamily="34" charset="0"/>
              </a:rPr>
              <a:t>: indica la percentuale di battaglie vinte</a:t>
            </a:r>
            <a:br>
              <a:rPr lang="it-IT" sz="2000" b="0" i="0" dirty="0">
                <a:effectLst/>
                <a:latin typeface="Abadi" panose="020B0604020104020204" pitchFamily="34" charset="0"/>
              </a:rPr>
            </a:br>
            <a:r>
              <a:rPr lang="it-IT" sz="2000" b="0" i="0" dirty="0">
                <a:effectLst/>
                <a:latin typeface="Abadi" panose="020B0604020104020204" pitchFamily="34" charset="0"/>
              </a:rPr>
              <a:t>dall’agente rispetto al totale delle battaglie affrontate.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0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Efficacia delle mosse suggerite</a:t>
            </a:r>
            <a:r>
              <a:rPr lang="it-IT" sz="2000" b="0" i="0" dirty="0">
                <a:effectLst/>
                <a:latin typeface="Abadi" panose="020B0604020104020204" pitchFamily="34" charset="0"/>
              </a:rPr>
              <a:t>: indica quanto le mosse</a:t>
            </a:r>
            <a:br>
              <a:rPr lang="it-IT" sz="2000" b="0" i="0" dirty="0">
                <a:effectLst/>
                <a:latin typeface="Abadi" panose="020B0604020104020204" pitchFamily="34" charset="0"/>
              </a:rPr>
            </a:br>
            <a:r>
              <a:rPr lang="it-IT" sz="2000" b="0" i="0" dirty="0">
                <a:effectLst/>
                <a:latin typeface="Abadi" panose="020B0604020104020204" pitchFamily="34" charset="0"/>
              </a:rPr>
              <a:t>suggerite dall’agente portano a risultati positivi.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0" u="sng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Adattabilità</a:t>
            </a:r>
            <a:r>
              <a:rPr lang="it-IT" sz="2000" b="0" i="0" dirty="0">
                <a:effectLst/>
                <a:latin typeface="Abadi" panose="020B0604020104020204" pitchFamily="34" charset="0"/>
              </a:rPr>
              <a:t>: indica quanto bene l’agente si comporta in </a:t>
            </a:r>
            <a:br>
              <a:rPr lang="it-IT" sz="2000" b="0" i="0" dirty="0">
                <a:effectLst/>
                <a:latin typeface="Abadi" panose="020B0604020104020204" pitchFamily="34" charset="0"/>
              </a:rPr>
            </a:br>
            <a:r>
              <a:rPr lang="it-IT" sz="2000" b="0" i="0" dirty="0">
                <a:effectLst/>
                <a:latin typeface="Abadi" panose="020B0604020104020204" pitchFamily="34" charset="0"/>
              </a:rPr>
              <a:t>scenari variabili.</a:t>
            </a:r>
            <a:endParaRPr lang="it-IT" sz="2000" dirty="0">
              <a:latin typeface="Abadi" panose="020B0604020104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Enviroment: </a:t>
            </a:r>
            <a:r>
              <a:rPr lang="it-IT" sz="2000" b="0" i="0" dirty="0">
                <a:effectLst/>
                <a:latin typeface="Abadi" panose="020B0604020104020204" pitchFamily="34" charset="0"/>
              </a:rPr>
              <a:t>l’ambiente in cui opera l’agente è rappresentato dallo stato attuale della battaglia (nome dei Pok</a:t>
            </a:r>
            <a:r>
              <a:rPr lang="it-IT" sz="2000" dirty="0">
                <a:latin typeface="Abadi" panose="020B0604020104020204" pitchFamily="34" charset="0"/>
              </a:rPr>
              <a:t>é</a:t>
            </a:r>
            <a:r>
              <a:rPr lang="it-IT" sz="2000" b="0" i="0" dirty="0">
                <a:effectLst/>
                <a:latin typeface="Abadi" panose="020B0604020104020204" pitchFamily="34" charset="0"/>
              </a:rPr>
              <a:t>mon in campo, salute, status, </a:t>
            </a:r>
            <a:r>
              <a:rPr lang="it-IT" sz="2000" b="0" i="0" dirty="0" err="1">
                <a:effectLst/>
                <a:latin typeface="Abadi" panose="020B0604020104020204" pitchFamily="34" charset="0"/>
              </a:rPr>
              <a:t>malus</a:t>
            </a:r>
            <a:r>
              <a:rPr lang="it-IT" sz="2000" b="0" i="0" dirty="0">
                <a:effectLst/>
                <a:latin typeface="Abadi" panose="020B0604020104020204" pitchFamily="34" charset="0"/>
              </a:rPr>
              <a:t>).</a:t>
            </a:r>
            <a:endParaRPr lang="it-IT" sz="2400" dirty="0">
              <a:latin typeface="Abadi" panose="020B0604020104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Immagine 5" descr="Immagine che contiene pixel, Policromia, Elementi grafici, schermata&#10;&#10;Descrizione generata automaticamente">
            <a:extLst>
              <a:ext uri="{FF2B5EF4-FFF2-40B4-BE49-F238E27FC236}">
                <a16:creationId xmlns:a16="http://schemas.microsoft.com/office/drawing/2014/main" id="{3350B836-067A-DBE1-F795-10609217E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14" y="1735630"/>
            <a:ext cx="1070163" cy="107016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6E3C4B-7447-1154-575E-057A3F46462C}"/>
              </a:ext>
            </a:extLst>
          </p:cNvPr>
          <p:cNvSpPr txBox="1"/>
          <p:nvPr/>
        </p:nvSpPr>
        <p:spPr>
          <a:xfrm>
            <a:off x="8633446" y="1960333"/>
            <a:ext cx="276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OCR A Extended" panose="02010509020102010303" pitchFamily="50" charset="0"/>
              </a:rPr>
              <a:t>Cydon</a:t>
            </a:r>
            <a:r>
              <a:rPr lang="it-IT" sz="3200" b="1" dirty="0">
                <a:latin typeface="OCR A Extended" panose="02010509020102010303" pitchFamily="50" charset="0"/>
              </a:rPr>
              <a:t>-IA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C5AF00-0F44-B4F3-99CE-7CAECDAFDB39}"/>
              </a:ext>
            </a:extLst>
          </p:cNvPr>
          <p:cNvSpPr txBox="1"/>
          <p:nvPr/>
        </p:nvSpPr>
        <p:spPr>
          <a:xfrm>
            <a:off x="236279" y="5516219"/>
            <a:ext cx="1186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Actuators</a:t>
            </a: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r>
              <a:rPr lang="it-IT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it-IT" b="0" i="0" dirty="0">
                <a:effectLst/>
                <a:latin typeface="Abadi" panose="020B0604020104020204" pitchFamily="34" charset="0"/>
              </a:rPr>
              <a:t>l’agente interviene nell’ambiente suggerendo la mossa pi</a:t>
            </a:r>
            <a:r>
              <a:rPr lang="it-IT" dirty="0">
                <a:latin typeface="Abadi" panose="020B0604020104020204" pitchFamily="34" charset="0"/>
              </a:rPr>
              <a:t>ù</a:t>
            </a:r>
            <a:r>
              <a:rPr lang="it-IT" b="0" i="0" dirty="0">
                <a:effectLst/>
                <a:latin typeface="Abadi" panose="020B0604020104020204" pitchFamily="34" charset="0"/>
              </a:rPr>
              <a:t> conveniente per vincere la battaglia.</a:t>
            </a:r>
            <a:endParaRPr lang="it-IT" dirty="0">
              <a:latin typeface="Abadi" panose="020B0604020104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8B7FAD3-5AB3-A808-6597-695C3CA0BA4D}"/>
              </a:ext>
            </a:extLst>
          </p:cNvPr>
          <p:cNvSpPr txBox="1"/>
          <p:nvPr/>
        </p:nvSpPr>
        <p:spPr>
          <a:xfrm>
            <a:off x="236279" y="6026440"/>
            <a:ext cx="1144219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Sensors</a:t>
            </a:r>
            <a:r>
              <a:rPr lang="it-IT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r>
              <a:rPr lang="it-IT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it-IT" b="0" i="0" dirty="0">
                <a:effectLst/>
                <a:latin typeface="Abadi" panose="020B0604020104020204" pitchFamily="34" charset="0"/>
              </a:rPr>
              <a:t>la percezione dell’ambiente da parte dell’agente è data da un insieme di dati che costituiscono una rappresentazione dello stato corrente della battaglia.</a:t>
            </a:r>
            <a:endParaRPr lang="it-IT" sz="2400" dirty="0">
              <a:latin typeface="Abadi" panose="020B0604020104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46ACA0-6A1C-2B43-1F92-1FA16E82907F}"/>
              </a:ext>
            </a:extLst>
          </p:cNvPr>
          <p:cNvSpPr txBox="1"/>
          <p:nvPr/>
        </p:nvSpPr>
        <p:spPr>
          <a:xfrm>
            <a:off x="8157598" y="2767341"/>
            <a:ext cx="2762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OCR A Extended" panose="02010509020102010303" pitchFamily="50" charset="0"/>
              </a:rPr>
              <a:t>Specifica PEAS</a:t>
            </a:r>
          </a:p>
        </p:txBody>
      </p:sp>
    </p:spTree>
    <p:extLst>
      <p:ext uri="{BB962C8B-B14F-4D97-AF65-F5344CB8AC3E}">
        <p14:creationId xmlns:p14="http://schemas.microsoft.com/office/powerpoint/2010/main" val="232157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1481</Words>
  <Application>Microsoft Office PowerPoint</Application>
  <PresentationFormat>Widescreen</PresentationFormat>
  <Paragraphs>165</Paragraphs>
  <Slides>24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3" baseType="lpstr">
      <vt:lpstr>Abadi</vt:lpstr>
      <vt:lpstr>ADLaM Display</vt:lpstr>
      <vt:lpstr>Aptos</vt:lpstr>
      <vt:lpstr>Aptos Display</vt:lpstr>
      <vt:lpstr>Arial</vt:lpstr>
      <vt:lpstr>Cambria Math</vt:lpstr>
      <vt:lpstr>Courier New</vt:lpstr>
      <vt:lpstr>OCR A Extended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LEONARDO SCHIAVO</dc:creator>
  <cp:lastModifiedBy>LEONARDO SCHIAVO</cp:lastModifiedBy>
  <cp:revision>10</cp:revision>
  <dcterms:created xsi:type="dcterms:W3CDTF">2024-03-16T09:16:11Z</dcterms:created>
  <dcterms:modified xsi:type="dcterms:W3CDTF">2024-03-17T16:39:05Z</dcterms:modified>
</cp:coreProperties>
</file>